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Garet" panose="020B0604020202020204" charset="0"/>
      <p:regular r:id="rId21"/>
    </p:embeddedFont>
    <p:embeddedFont>
      <p:font typeface="Sanchez" panose="020B0604020202020204" charset="0"/>
      <p:regular r:id="rId22"/>
    </p:embeddedFont>
    <p:embeddedFont>
      <p:font typeface="อีฟดอวอิ้ง" panose="020B0604020202020204" charset="-34"/>
      <p:regular r:id="rId23"/>
    </p:embeddedFont>
    <p:embeddedFont>
      <p:font typeface="อีฟดอวอิ้ง Bold" panose="020B0604020202020204" charset="-3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FE9986-210E-4F87-8B81-C32AEC83D4B6}" v="7" dt="2025-11-16T16:28:56.6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75.png"/><Relationship Id="rId3" Type="http://schemas.openxmlformats.org/officeDocument/2006/relationships/image" Target="../media/image19.png"/><Relationship Id="rId7" Type="http://schemas.openxmlformats.org/officeDocument/2006/relationships/image" Target="../media/image44.png"/><Relationship Id="rId12"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12.png"/><Relationship Id="rId5" Type="http://schemas.openxmlformats.org/officeDocument/2006/relationships/image" Target="../media/image36.png"/><Relationship Id="rId10" Type="http://schemas.openxmlformats.org/officeDocument/2006/relationships/image" Target="../media/image15.svg"/><Relationship Id="rId4" Type="http://schemas.openxmlformats.org/officeDocument/2006/relationships/image" Target="../media/image20.sv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44.png"/><Relationship Id="rId18" Type="http://schemas.openxmlformats.org/officeDocument/2006/relationships/image" Target="../media/image7.svg"/><Relationship Id="rId3"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svg"/><Relationship Id="rId1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7.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2.png"/><Relationship Id="rId5" Type="http://schemas.openxmlformats.org/officeDocument/2006/relationships/image" Target="../media/image4.png"/><Relationship Id="rId15" Type="http://schemas.openxmlformats.org/officeDocument/2006/relationships/image" Target="../media/image16.png"/><Relationship Id="rId10" Type="http://schemas.openxmlformats.org/officeDocument/2006/relationships/image" Target="../media/image13.svg"/><Relationship Id="rId4" Type="http://schemas.openxmlformats.org/officeDocument/2006/relationships/image" Target="../media/image27.svg"/><Relationship Id="rId9" Type="http://schemas.openxmlformats.org/officeDocument/2006/relationships/image" Target="../media/image12.png"/><Relationship Id="rId14" Type="http://schemas.openxmlformats.org/officeDocument/2006/relationships/image" Target="../media/image45.sv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0.png"/><Relationship Id="rId5" Type="http://schemas.openxmlformats.org/officeDocument/2006/relationships/image" Target="../media/image8.png"/><Relationship Id="rId15" Type="http://schemas.openxmlformats.org/officeDocument/2006/relationships/image" Target="../media/image23.svg"/><Relationship Id="rId10" Type="http://schemas.openxmlformats.org/officeDocument/2006/relationships/image" Target="../media/image15.svg"/><Relationship Id="rId4" Type="http://schemas.openxmlformats.org/officeDocument/2006/relationships/image" Target="../media/image20.svg"/><Relationship Id="rId9" Type="http://schemas.openxmlformats.org/officeDocument/2006/relationships/image" Target="../media/image14.pn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8.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25.sv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0.png"/><Relationship Id="rId7" Type="http://schemas.openxmlformats.org/officeDocument/2006/relationships/image" Target="../media/image14.png"/><Relationship Id="rId12" Type="http://schemas.openxmlformats.org/officeDocument/2006/relationships/image" Target="../media/image3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image" Target="../media/image35.svg"/><Relationship Id="rId4" Type="http://schemas.openxmlformats.org/officeDocument/2006/relationships/image" Target="../media/image31.pn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44.png"/><Relationship Id="rId5" Type="http://schemas.openxmlformats.org/officeDocument/2006/relationships/image" Target="../media/image26.png"/><Relationship Id="rId10" Type="http://schemas.openxmlformats.org/officeDocument/2006/relationships/image" Target="../media/image43.svg"/><Relationship Id="rId4" Type="http://schemas.openxmlformats.org/officeDocument/2006/relationships/image" Target="../media/image39.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0.svg"/><Relationship Id="rId3" Type="http://schemas.openxmlformats.org/officeDocument/2006/relationships/image" Target="../media/image46.png"/><Relationship Id="rId7" Type="http://schemas.openxmlformats.org/officeDocument/2006/relationships/image" Target="../media/image48.sv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20.svg"/><Relationship Id="rId5" Type="http://schemas.openxmlformats.org/officeDocument/2006/relationships/image" Target="../media/image35.svg"/><Relationship Id="rId10" Type="http://schemas.openxmlformats.org/officeDocument/2006/relationships/image" Target="../media/image19.png"/><Relationship Id="rId4" Type="http://schemas.openxmlformats.org/officeDocument/2006/relationships/image" Target="../media/image34.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4.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5.svg"/><Relationship Id="rId9"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5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56.png"/><Relationship Id="rId5" Type="http://schemas.openxmlformats.org/officeDocument/2006/relationships/image" Target="../media/image54.png"/><Relationship Id="rId10" Type="http://schemas.openxmlformats.org/officeDocument/2006/relationships/image" Target="../media/image15.svg"/><Relationship Id="rId4" Type="http://schemas.openxmlformats.org/officeDocument/2006/relationships/image" Target="../media/image53.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1219609" y="4481608"/>
            <a:ext cx="5347297" cy="5337575"/>
          </a:xfrm>
          <a:custGeom>
            <a:avLst/>
            <a:gdLst/>
            <a:ahLst/>
            <a:cxnLst/>
            <a:rect l="l" t="t" r="r" b="b"/>
            <a:pathLst>
              <a:path w="5347297" h="5337575">
                <a:moveTo>
                  <a:pt x="0" y="0"/>
                </a:moveTo>
                <a:lnTo>
                  <a:pt x="5347297" y="0"/>
                </a:lnTo>
                <a:lnTo>
                  <a:pt x="5347297" y="5337575"/>
                </a:lnTo>
                <a:lnTo>
                  <a:pt x="0" y="5337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70705">
            <a:off x="13453018" y="-784991"/>
            <a:ext cx="6452406" cy="6440674"/>
          </a:xfrm>
          <a:custGeom>
            <a:avLst/>
            <a:gdLst/>
            <a:ahLst/>
            <a:cxnLst/>
            <a:rect l="l" t="t" r="r" b="b"/>
            <a:pathLst>
              <a:path w="6452406" h="6440674">
                <a:moveTo>
                  <a:pt x="0" y="0"/>
                </a:moveTo>
                <a:lnTo>
                  <a:pt x="6452406" y="0"/>
                </a:lnTo>
                <a:lnTo>
                  <a:pt x="6452406" y="6440674"/>
                </a:lnTo>
                <a:lnTo>
                  <a:pt x="0" y="6440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745280" y="6632644"/>
            <a:ext cx="6859323" cy="6672250"/>
          </a:xfrm>
          <a:custGeom>
            <a:avLst/>
            <a:gdLst/>
            <a:ahLst/>
            <a:cxnLst/>
            <a:rect l="l" t="t" r="r" b="b"/>
            <a:pathLst>
              <a:path w="6859323" h="6672250">
                <a:moveTo>
                  <a:pt x="0" y="0"/>
                </a:moveTo>
                <a:lnTo>
                  <a:pt x="6859322" y="0"/>
                </a:lnTo>
                <a:lnTo>
                  <a:pt x="6859322" y="6672250"/>
                </a:lnTo>
                <a:lnTo>
                  <a:pt x="0" y="66722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3117331">
            <a:off x="-1211957" y="-2347246"/>
            <a:ext cx="6751891" cy="6751891"/>
          </a:xfrm>
          <a:custGeom>
            <a:avLst/>
            <a:gdLst/>
            <a:ahLst/>
            <a:cxnLst/>
            <a:rect l="l" t="t" r="r" b="b"/>
            <a:pathLst>
              <a:path w="6751891" h="6751891">
                <a:moveTo>
                  <a:pt x="0" y="0"/>
                </a:moveTo>
                <a:lnTo>
                  <a:pt x="6751891" y="0"/>
                </a:lnTo>
                <a:lnTo>
                  <a:pt x="6751891" y="6751892"/>
                </a:lnTo>
                <a:lnTo>
                  <a:pt x="0" y="6751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5707295" y="2559474"/>
            <a:ext cx="6618707" cy="4695707"/>
          </a:xfrm>
          <a:prstGeom prst="rect">
            <a:avLst/>
          </a:prstGeom>
        </p:spPr>
        <p:txBody>
          <a:bodyPr lIns="0" tIns="0" rIns="0" bIns="0" rtlCol="0" anchor="t">
            <a:spAutoFit/>
          </a:bodyPr>
          <a:lstStyle/>
          <a:p>
            <a:pPr algn="ctr">
              <a:lnSpc>
                <a:spcPts val="16870"/>
              </a:lnSpc>
            </a:pPr>
            <a:r>
              <a:rPr lang="en-US" sz="16870">
                <a:solidFill>
                  <a:srgbClr val="FFFFFF"/>
                </a:solidFill>
                <a:latin typeface="อีฟดอวอิ้ง"/>
                <a:ea typeface="อีฟดอวอิ้ง"/>
                <a:cs typeface="อีฟดอวอิ้ง"/>
                <a:sym typeface="อีฟดอวอิ้ง"/>
              </a:rPr>
              <a:t>GREEN BITE</a:t>
            </a:r>
          </a:p>
        </p:txBody>
      </p:sp>
      <p:sp>
        <p:nvSpPr>
          <p:cNvPr id="8" name="Freeform 8"/>
          <p:cNvSpPr/>
          <p:nvPr/>
        </p:nvSpPr>
        <p:spPr>
          <a:xfrm>
            <a:off x="3840722" y="7656315"/>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5836855" y="5447181"/>
            <a:ext cx="4902290" cy="2370926"/>
          </a:xfrm>
          <a:custGeom>
            <a:avLst/>
            <a:gdLst/>
            <a:ahLst/>
            <a:cxnLst/>
            <a:rect l="l" t="t" r="r" b="b"/>
            <a:pathLst>
              <a:path w="4902290" h="2370926">
                <a:moveTo>
                  <a:pt x="0" y="0"/>
                </a:moveTo>
                <a:lnTo>
                  <a:pt x="4902290" y="0"/>
                </a:lnTo>
                <a:lnTo>
                  <a:pt x="4902290" y="2370926"/>
                </a:lnTo>
                <a:lnTo>
                  <a:pt x="0" y="23709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739649" flipH="1">
            <a:off x="9403825" y="-2114231"/>
            <a:ext cx="4517246" cy="4114800"/>
          </a:xfrm>
          <a:custGeom>
            <a:avLst/>
            <a:gdLst/>
            <a:ahLst/>
            <a:cxnLst/>
            <a:rect l="l" t="t" r="r" b="b"/>
            <a:pathLst>
              <a:path w="4517246" h="4114800">
                <a:moveTo>
                  <a:pt x="4517246" y="0"/>
                </a:moveTo>
                <a:lnTo>
                  <a:pt x="0" y="0"/>
                </a:lnTo>
                <a:lnTo>
                  <a:pt x="0" y="4114800"/>
                </a:lnTo>
                <a:lnTo>
                  <a:pt x="4517246" y="4114800"/>
                </a:lnTo>
                <a:lnTo>
                  <a:pt x="4517246"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1" name="Group 11"/>
          <p:cNvGrpSpPr/>
          <p:nvPr/>
        </p:nvGrpSpPr>
        <p:grpSpPr>
          <a:xfrm>
            <a:off x="5962217" y="7547416"/>
            <a:ext cx="4559013" cy="1787084"/>
            <a:chOff x="0" y="0"/>
            <a:chExt cx="1200728" cy="470672"/>
          </a:xfrm>
        </p:grpSpPr>
        <p:sp>
          <p:nvSpPr>
            <p:cNvPr id="12" name="Freeform 12"/>
            <p:cNvSpPr/>
            <p:nvPr/>
          </p:nvSpPr>
          <p:spPr>
            <a:xfrm>
              <a:off x="0" y="0"/>
              <a:ext cx="1200728" cy="470672"/>
            </a:xfrm>
            <a:custGeom>
              <a:avLst/>
              <a:gdLst/>
              <a:ahLst/>
              <a:cxnLst/>
              <a:rect l="l" t="t" r="r" b="b"/>
              <a:pathLst>
                <a:path w="1200728" h="470672">
                  <a:moveTo>
                    <a:pt x="86606" y="0"/>
                  </a:moveTo>
                  <a:lnTo>
                    <a:pt x="1114122" y="0"/>
                  </a:lnTo>
                  <a:cubicBezTo>
                    <a:pt x="1161953" y="0"/>
                    <a:pt x="1200728" y="38775"/>
                    <a:pt x="1200728" y="86606"/>
                  </a:cubicBezTo>
                  <a:lnTo>
                    <a:pt x="1200728" y="384066"/>
                  </a:lnTo>
                  <a:cubicBezTo>
                    <a:pt x="1200728" y="431897"/>
                    <a:pt x="1161953" y="470672"/>
                    <a:pt x="1114122" y="470672"/>
                  </a:cubicBezTo>
                  <a:lnTo>
                    <a:pt x="86606" y="470672"/>
                  </a:lnTo>
                  <a:cubicBezTo>
                    <a:pt x="38775" y="470672"/>
                    <a:pt x="0" y="431897"/>
                    <a:pt x="0" y="384066"/>
                  </a:cubicBezTo>
                  <a:lnTo>
                    <a:pt x="0" y="86606"/>
                  </a:lnTo>
                  <a:cubicBezTo>
                    <a:pt x="0" y="38775"/>
                    <a:pt x="38775" y="0"/>
                    <a:pt x="86606" y="0"/>
                  </a:cubicBezTo>
                  <a:close/>
                </a:path>
              </a:pathLst>
            </a:custGeom>
            <a:solidFill>
              <a:srgbClr val="526C3F"/>
            </a:solidFill>
          </p:spPr>
        </p:sp>
        <p:sp>
          <p:nvSpPr>
            <p:cNvPr id="13" name="TextBox 13"/>
            <p:cNvSpPr txBox="1"/>
            <p:nvPr/>
          </p:nvSpPr>
          <p:spPr>
            <a:xfrm>
              <a:off x="0" y="-38100"/>
              <a:ext cx="1200728" cy="508772"/>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rot="-8953423">
            <a:off x="6691996" y="-2306763"/>
            <a:ext cx="2033276" cy="4114800"/>
          </a:xfrm>
          <a:custGeom>
            <a:avLst/>
            <a:gdLst/>
            <a:ahLst/>
            <a:cxnLst/>
            <a:rect l="l" t="t" r="r" b="b"/>
            <a:pathLst>
              <a:path w="2033276" h="4114800">
                <a:moveTo>
                  <a:pt x="0" y="0"/>
                </a:moveTo>
                <a:lnTo>
                  <a:pt x="2033276" y="0"/>
                </a:lnTo>
                <a:lnTo>
                  <a:pt x="2033276"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55434" r="-33691"/>
            </a:stretch>
          </a:blipFill>
        </p:spPr>
      </p:sp>
      <p:sp>
        <p:nvSpPr>
          <p:cNvPr id="15" name="Freeform 15"/>
          <p:cNvSpPr/>
          <p:nvPr/>
        </p:nvSpPr>
        <p:spPr>
          <a:xfrm>
            <a:off x="132558" y="-973506"/>
            <a:ext cx="4640387" cy="4630313"/>
          </a:xfrm>
          <a:custGeom>
            <a:avLst/>
            <a:gdLst/>
            <a:ahLst/>
            <a:cxnLst/>
            <a:rect l="l" t="t" r="r" b="b"/>
            <a:pathLst>
              <a:path w="4640387" h="4630313">
                <a:moveTo>
                  <a:pt x="0" y="0"/>
                </a:moveTo>
                <a:lnTo>
                  <a:pt x="4640387" y="0"/>
                </a:lnTo>
                <a:lnTo>
                  <a:pt x="4640387" y="4630313"/>
                </a:lnTo>
                <a:lnTo>
                  <a:pt x="0" y="4630313"/>
                </a:lnTo>
                <a:lnTo>
                  <a:pt x="0" y="0"/>
                </a:lnTo>
                <a:close/>
              </a:path>
            </a:pathLst>
          </a:custGeom>
          <a:blipFill>
            <a:blip r:embed="rId19"/>
            <a:stretch>
              <a:fillRect l="-173" r="-173" b="-566"/>
            </a:stretch>
          </a:blipFill>
        </p:spPr>
      </p:sp>
      <p:sp>
        <p:nvSpPr>
          <p:cNvPr id="16" name="TextBox 16"/>
          <p:cNvSpPr txBox="1"/>
          <p:nvPr/>
        </p:nvSpPr>
        <p:spPr>
          <a:xfrm>
            <a:off x="6447060" y="7864781"/>
            <a:ext cx="3877137" cy="1583690"/>
          </a:xfrm>
          <a:prstGeom prst="rect">
            <a:avLst/>
          </a:prstGeom>
        </p:spPr>
        <p:txBody>
          <a:bodyPr lIns="0" tIns="0" rIns="0" bIns="0" rtlCol="0" anchor="t">
            <a:spAutoFit/>
          </a:bodyPr>
          <a:lstStyle/>
          <a:p>
            <a:pPr algn="l">
              <a:lnSpc>
                <a:spcPts val="3100"/>
              </a:lnSpc>
            </a:pPr>
            <a:r>
              <a:rPr lang="en-US" sz="3100">
                <a:solidFill>
                  <a:srgbClr val="BFC869"/>
                </a:solidFill>
                <a:latin typeface="Garet"/>
                <a:ea typeface="Garet"/>
                <a:cs typeface="Garet"/>
                <a:sym typeface="Garet"/>
              </a:rPr>
              <a:t>Sahar Alkhadouri</a:t>
            </a:r>
          </a:p>
          <a:p>
            <a:pPr algn="l">
              <a:lnSpc>
                <a:spcPts val="3100"/>
              </a:lnSpc>
            </a:pPr>
            <a:r>
              <a:rPr lang="en-US" sz="3100">
                <a:solidFill>
                  <a:srgbClr val="BFC869"/>
                </a:solidFill>
                <a:latin typeface="Garet"/>
                <a:ea typeface="Garet"/>
                <a:cs typeface="Garet"/>
                <a:sym typeface="Garet"/>
              </a:rPr>
              <a:t>Fatima AL-Amri</a:t>
            </a:r>
          </a:p>
          <a:p>
            <a:pPr algn="l">
              <a:lnSpc>
                <a:spcPts val="3100"/>
              </a:lnSpc>
            </a:pPr>
            <a:r>
              <a:rPr lang="en-US" sz="3100">
                <a:solidFill>
                  <a:srgbClr val="BFC869"/>
                </a:solidFill>
                <a:latin typeface="Garet"/>
                <a:ea typeface="Garet"/>
                <a:cs typeface="Garet"/>
                <a:sym typeface="Garet"/>
              </a:rPr>
              <a:t>Maryam AL-Aamri</a:t>
            </a:r>
          </a:p>
          <a:p>
            <a:pPr algn="l">
              <a:lnSpc>
                <a:spcPts val="3100"/>
              </a:lnSpc>
            </a:pPr>
            <a:endParaRPr lang="en-US" sz="3100">
              <a:solidFill>
                <a:srgbClr val="BFC869"/>
              </a:solidFill>
              <a:latin typeface="Garet"/>
              <a:ea typeface="Garet"/>
              <a:cs typeface="Garet"/>
              <a:sym typeface="Gare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345909" y="1505985"/>
            <a:ext cx="8559158" cy="5656915"/>
          </a:xfrm>
          <a:custGeom>
            <a:avLst/>
            <a:gdLst/>
            <a:ahLst/>
            <a:cxnLst/>
            <a:rect l="l" t="t" r="r" b="b"/>
            <a:pathLst>
              <a:path w="8559158" h="5656915">
                <a:moveTo>
                  <a:pt x="0" y="0"/>
                </a:moveTo>
                <a:lnTo>
                  <a:pt x="8559158" y="0"/>
                </a:lnTo>
                <a:lnTo>
                  <a:pt x="8559158" y="5656914"/>
                </a:lnTo>
                <a:lnTo>
                  <a:pt x="0" y="5656914"/>
                </a:lnTo>
                <a:lnTo>
                  <a:pt x="0" y="0"/>
                </a:lnTo>
                <a:close/>
              </a:path>
            </a:pathLst>
          </a:custGeom>
          <a:blipFill>
            <a:blip r:embed="rId3"/>
            <a:stretch>
              <a:fillRect/>
            </a:stretch>
          </a:blipFill>
        </p:spPr>
      </p:sp>
      <p:sp>
        <p:nvSpPr>
          <p:cNvPr id="4" name="Freeform 4"/>
          <p:cNvSpPr/>
          <p:nvPr/>
        </p:nvSpPr>
        <p:spPr>
          <a:xfrm>
            <a:off x="10495222" y="6535206"/>
            <a:ext cx="7110259" cy="3548173"/>
          </a:xfrm>
          <a:custGeom>
            <a:avLst/>
            <a:gdLst/>
            <a:ahLst/>
            <a:cxnLst/>
            <a:rect l="l" t="t" r="r" b="b"/>
            <a:pathLst>
              <a:path w="7110259" h="3548173">
                <a:moveTo>
                  <a:pt x="0" y="0"/>
                </a:moveTo>
                <a:lnTo>
                  <a:pt x="7110259" y="0"/>
                </a:lnTo>
                <a:lnTo>
                  <a:pt x="7110259" y="3548172"/>
                </a:lnTo>
                <a:lnTo>
                  <a:pt x="0" y="3548172"/>
                </a:lnTo>
                <a:lnTo>
                  <a:pt x="0" y="0"/>
                </a:lnTo>
                <a:close/>
              </a:path>
            </a:pathLst>
          </a:custGeom>
          <a:blipFill>
            <a:blip r:embed="rId4"/>
            <a:stretch>
              <a:fillRect/>
            </a:stretch>
          </a:blipFill>
        </p:spPr>
      </p:sp>
      <p:sp>
        <p:nvSpPr>
          <p:cNvPr id="5" name="TextBox 5"/>
          <p:cNvSpPr txBox="1"/>
          <p:nvPr/>
        </p:nvSpPr>
        <p:spPr>
          <a:xfrm>
            <a:off x="449817" y="719137"/>
            <a:ext cx="8351341" cy="56197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Get all customers who are Gold OR Silver members</a:t>
            </a:r>
          </a:p>
        </p:txBody>
      </p:sp>
      <p:sp>
        <p:nvSpPr>
          <p:cNvPr id="6" name="TextBox 6"/>
          <p:cNvSpPr txBox="1"/>
          <p:nvPr/>
        </p:nvSpPr>
        <p:spPr>
          <a:xfrm>
            <a:off x="10833080" y="5227648"/>
            <a:ext cx="6434543" cy="10858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Get all bills where the total amount is between 10 and 30 OMR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195491" y="1483614"/>
            <a:ext cx="10114942" cy="4829885"/>
          </a:xfrm>
          <a:custGeom>
            <a:avLst/>
            <a:gdLst/>
            <a:ahLst/>
            <a:cxnLst/>
            <a:rect l="l" t="t" r="r" b="b"/>
            <a:pathLst>
              <a:path w="10114942" h="4829885">
                <a:moveTo>
                  <a:pt x="0" y="0"/>
                </a:moveTo>
                <a:lnTo>
                  <a:pt x="10114942" y="0"/>
                </a:lnTo>
                <a:lnTo>
                  <a:pt x="10114942" y="4829885"/>
                </a:lnTo>
                <a:lnTo>
                  <a:pt x="0" y="4829885"/>
                </a:lnTo>
                <a:lnTo>
                  <a:pt x="0" y="0"/>
                </a:lnTo>
                <a:close/>
              </a:path>
            </a:pathLst>
          </a:custGeom>
          <a:blipFill>
            <a:blip r:embed="rId3"/>
            <a:stretch>
              <a:fillRect/>
            </a:stretch>
          </a:blipFill>
        </p:spPr>
      </p:sp>
      <p:sp>
        <p:nvSpPr>
          <p:cNvPr id="4" name="TextBox 4"/>
          <p:cNvSpPr txBox="1"/>
          <p:nvPr/>
        </p:nvSpPr>
        <p:spPr>
          <a:xfrm>
            <a:off x="0" y="690562"/>
            <a:ext cx="10291383" cy="56197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 Get staff who have positions in this list ('Chef', 'Manager')</a:t>
            </a:r>
          </a:p>
        </p:txBody>
      </p:sp>
      <p:sp>
        <p:nvSpPr>
          <p:cNvPr id="5" name="Freeform 5"/>
          <p:cNvSpPr/>
          <p:nvPr/>
        </p:nvSpPr>
        <p:spPr>
          <a:xfrm>
            <a:off x="10414044" y="5457825"/>
            <a:ext cx="6766913" cy="4491575"/>
          </a:xfrm>
          <a:custGeom>
            <a:avLst/>
            <a:gdLst/>
            <a:ahLst/>
            <a:cxnLst/>
            <a:rect l="l" t="t" r="r" b="b"/>
            <a:pathLst>
              <a:path w="6766913" h="4491575">
                <a:moveTo>
                  <a:pt x="0" y="0"/>
                </a:moveTo>
                <a:lnTo>
                  <a:pt x="6766913" y="0"/>
                </a:lnTo>
                <a:lnTo>
                  <a:pt x="6766913" y="4491576"/>
                </a:lnTo>
                <a:lnTo>
                  <a:pt x="0" y="4491576"/>
                </a:lnTo>
                <a:lnTo>
                  <a:pt x="0" y="0"/>
                </a:lnTo>
                <a:close/>
              </a:path>
            </a:pathLst>
          </a:custGeom>
          <a:blipFill>
            <a:blip r:embed="rId4"/>
            <a:stretch>
              <a:fillRect/>
            </a:stretch>
          </a:blipFill>
        </p:spPr>
      </p:sp>
      <p:sp>
        <p:nvSpPr>
          <p:cNvPr id="6" name="TextBox 6"/>
          <p:cNvSpPr txBox="1"/>
          <p:nvPr/>
        </p:nvSpPr>
        <p:spPr>
          <a:xfrm>
            <a:off x="10414044" y="4151780"/>
            <a:ext cx="6434543" cy="10858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Calculate the number and percentage of staff in each job position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334317" y="1385616"/>
            <a:ext cx="9622748" cy="4648912"/>
          </a:xfrm>
          <a:custGeom>
            <a:avLst/>
            <a:gdLst/>
            <a:ahLst/>
            <a:cxnLst/>
            <a:rect l="l" t="t" r="r" b="b"/>
            <a:pathLst>
              <a:path w="9622748" h="4648912">
                <a:moveTo>
                  <a:pt x="0" y="0"/>
                </a:moveTo>
                <a:lnTo>
                  <a:pt x="9622749" y="0"/>
                </a:lnTo>
                <a:lnTo>
                  <a:pt x="9622749" y="4648912"/>
                </a:lnTo>
                <a:lnTo>
                  <a:pt x="0" y="4648912"/>
                </a:lnTo>
                <a:lnTo>
                  <a:pt x="0" y="0"/>
                </a:lnTo>
                <a:close/>
              </a:path>
            </a:pathLst>
          </a:custGeom>
          <a:blipFill>
            <a:blip r:embed="rId3"/>
            <a:stretch>
              <a:fillRect/>
            </a:stretch>
          </a:blipFill>
        </p:spPr>
      </p:sp>
      <p:sp>
        <p:nvSpPr>
          <p:cNvPr id="4" name="Freeform 4"/>
          <p:cNvSpPr/>
          <p:nvPr/>
        </p:nvSpPr>
        <p:spPr>
          <a:xfrm>
            <a:off x="10769372" y="3984117"/>
            <a:ext cx="6896201" cy="5993711"/>
          </a:xfrm>
          <a:custGeom>
            <a:avLst/>
            <a:gdLst/>
            <a:ahLst/>
            <a:cxnLst/>
            <a:rect l="l" t="t" r="r" b="b"/>
            <a:pathLst>
              <a:path w="6896201" h="5993711">
                <a:moveTo>
                  <a:pt x="0" y="0"/>
                </a:moveTo>
                <a:lnTo>
                  <a:pt x="6896201" y="0"/>
                </a:lnTo>
                <a:lnTo>
                  <a:pt x="6896201" y="5993711"/>
                </a:lnTo>
                <a:lnTo>
                  <a:pt x="0" y="5993711"/>
                </a:lnTo>
                <a:lnTo>
                  <a:pt x="0" y="0"/>
                </a:lnTo>
                <a:close/>
              </a:path>
            </a:pathLst>
          </a:custGeom>
          <a:blipFill>
            <a:blip r:embed="rId4"/>
            <a:stretch>
              <a:fillRect/>
            </a:stretch>
          </a:blipFill>
        </p:spPr>
      </p:sp>
      <p:sp>
        <p:nvSpPr>
          <p:cNvPr id="5" name="TextBox 5"/>
          <p:cNvSpPr txBox="1"/>
          <p:nvPr/>
        </p:nvSpPr>
        <p:spPr>
          <a:xfrm>
            <a:off x="0" y="690562"/>
            <a:ext cx="10291383" cy="56197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Update menu item 'Veggie Burger' (new price and description)</a:t>
            </a:r>
          </a:p>
        </p:txBody>
      </p:sp>
      <p:sp>
        <p:nvSpPr>
          <p:cNvPr id="6" name="TextBox 6"/>
          <p:cNvSpPr txBox="1"/>
          <p:nvPr/>
        </p:nvSpPr>
        <p:spPr>
          <a:xfrm>
            <a:off x="11000201" y="2624221"/>
            <a:ext cx="6434543" cy="10858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Show orders with customer and staff names (INNER JOIN)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742090" y="1457458"/>
            <a:ext cx="8019360" cy="4169556"/>
          </a:xfrm>
          <a:custGeom>
            <a:avLst/>
            <a:gdLst/>
            <a:ahLst/>
            <a:cxnLst/>
            <a:rect l="l" t="t" r="r" b="b"/>
            <a:pathLst>
              <a:path w="8019360" h="4169556">
                <a:moveTo>
                  <a:pt x="0" y="0"/>
                </a:moveTo>
                <a:lnTo>
                  <a:pt x="8019360" y="0"/>
                </a:lnTo>
                <a:lnTo>
                  <a:pt x="8019360" y="4169556"/>
                </a:lnTo>
                <a:lnTo>
                  <a:pt x="0" y="4169556"/>
                </a:lnTo>
                <a:lnTo>
                  <a:pt x="0" y="0"/>
                </a:lnTo>
                <a:close/>
              </a:path>
            </a:pathLst>
          </a:custGeom>
          <a:blipFill>
            <a:blip r:embed="rId3"/>
            <a:stretch>
              <a:fillRect/>
            </a:stretch>
          </a:blipFill>
        </p:spPr>
      </p:sp>
      <p:sp>
        <p:nvSpPr>
          <p:cNvPr id="4" name="TextBox 4"/>
          <p:cNvSpPr txBox="1"/>
          <p:nvPr/>
        </p:nvSpPr>
        <p:spPr>
          <a:xfrm>
            <a:off x="-393921" y="690562"/>
            <a:ext cx="10291383" cy="56197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Average salary by position</a:t>
            </a:r>
          </a:p>
        </p:txBody>
      </p:sp>
      <p:sp>
        <p:nvSpPr>
          <p:cNvPr id="5" name="Freeform 5"/>
          <p:cNvSpPr/>
          <p:nvPr/>
        </p:nvSpPr>
        <p:spPr>
          <a:xfrm>
            <a:off x="10291383" y="4642459"/>
            <a:ext cx="7681934" cy="5310189"/>
          </a:xfrm>
          <a:custGeom>
            <a:avLst/>
            <a:gdLst/>
            <a:ahLst/>
            <a:cxnLst/>
            <a:rect l="l" t="t" r="r" b="b"/>
            <a:pathLst>
              <a:path w="7681934" h="5310189">
                <a:moveTo>
                  <a:pt x="0" y="0"/>
                </a:moveTo>
                <a:lnTo>
                  <a:pt x="7681933" y="0"/>
                </a:lnTo>
                <a:lnTo>
                  <a:pt x="7681933" y="5310190"/>
                </a:lnTo>
                <a:lnTo>
                  <a:pt x="0" y="5310190"/>
                </a:lnTo>
                <a:lnTo>
                  <a:pt x="0" y="0"/>
                </a:lnTo>
                <a:close/>
              </a:path>
            </a:pathLst>
          </a:custGeom>
          <a:blipFill>
            <a:blip r:embed="rId4"/>
            <a:stretch>
              <a:fillRect/>
            </a:stretch>
          </a:blipFill>
        </p:spPr>
      </p:sp>
      <p:sp>
        <p:nvSpPr>
          <p:cNvPr id="6" name="TextBox 6"/>
          <p:cNvSpPr txBox="1"/>
          <p:nvPr/>
        </p:nvSpPr>
        <p:spPr>
          <a:xfrm>
            <a:off x="10915078" y="3431774"/>
            <a:ext cx="6434543" cy="10858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MAX and MIN total amount in bills(info)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1346010" y="1417047"/>
            <a:ext cx="7599362" cy="7932845"/>
          </a:xfrm>
          <a:custGeom>
            <a:avLst/>
            <a:gdLst/>
            <a:ahLst/>
            <a:cxnLst/>
            <a:rect l="l" t="t" r="r" b="b"/>
            <a:pathLst>
              <a:path w="7599362" h="7932845">
                <a:moveTo>
                  <a:pt x="0" y="0"/>
                </a:moveTo>
                <a:lnTo>
                  <a:pt x="7599362" y="0"/>
                </a:lnTo>
                <a:lnTo>
                  <a:pt x="7599362" y="7932844"/>
                </a:lnTo>
                <a:lnTo>
                  <a:pt x="0" y="7932844"/>
                </a:lnTo>
                <a:lnTo>
                  <a:pt x="0" y="0"/>
                </a:lnTo>
                <a:close/>
              </a:path>
            </a:pathLst>
          </a:custGeom>
          <a:blipFill>
            <a:blip r:embed="rId3"/>
            <a:stretch>
              <a:fillRect/>
            </a:stretch>
          </a:blipFill>
        </p:spPr>
      </p:sp>
      <p:sp>
        <p:nvSpPr>
          <p:cNvPr id="4" name="Freeform 4"/>
          <p:cNvSpPr/>
          <p:nvPr/>
        </p:nvSpPr>
        <p:spPr>
          <a:xfrm>
            <a:off x="10017723" y="3077514"/>
            <a:ext cx="7544418" cy="6985196"/>
          </a:xfrm>
          <a:custGeom>
            <a:avLst/>
            <a:gdLst/>
            <a:ahLst/>
            <a:cxnLst/>
            <a:rect l="l" t="t" r="r" b="b"/>
            <a:pathLst>
              <a:path w="7544418" h="6985196">
                <a:moveTo>
                  <a:pt x="0" y="0"/>
                </a:moveTo>
                <a:lnTo>
                  <a:pt x="7544418" y="0"/>
                </a:lnTo>
                <a:lnTo>
                  <a:pt x="7544418" y="6985196"/>
                </a:lnTo>
                <a:lnTo>
                  <a:pt x="0" y="6985196"/>
                </a:lnTo>
                <a:lnTo>
                  <a:pt x="0" y="0"/>
                </a:lnTo>
                <a:close/>
              </a:path>
            </a:pathLst>
          </a:custGeom>
          <a:blipFill>
            <a:blip r:embed="rId4"/>
            <a:stretch>
              <a:fillRect/>
            </a:stretch>
          </a:blipFill>
        </p:spPr>
      </p:sp>
      <p:sp>
        <p:nvSpPr>
          <p:cNvPr id="5" name="TextBox 5"/>
          <p:cNvSpPr txBox="1"/>
          <p:nvPr/>
        </p:nvSpPr>
        <p:spPr>
          <a:xfrm>
            <a:off x="0" y="690562"/>
            <a:ext cx="10291383" cy="56197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Which waiter has the most orders (only Position = 'Waiter')</a:t>
            </a:r>
          </a:p>
        </p:txBody>
      </p:sp>
      <p:sp>
        <p:nvSpPr>
          <p:cNvPr id="6" name="TextBox 6"/>
          <p:cNvSpPr txBox="1"/>
          <p:nvPr/>
        </p:nvSpPr>
        <p:spPr>
          <a:xfrm>
            <a:off x="10206295" y="1839914"/>
            <a:ext cx="7167275" cy="10858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Count each menu item and sum the total quantity ordered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1379068" y="1982004"/>
            <a:ext cx="7533246" cy="4453617"/>
          </a:xfrm>
          <a:custGeom>
            <a:avLst/>
            <a:gdLst/>
            <a:ahLst/>
            <a:cxnLst/>
            <a:rect l="l" t="t" r="r" b="b"/>
            <a:pathLst>
              <a:path w="7533246" h="4453617">
                <a:moveTo>
                  <a:pt x="0" y="0"/>
                </a:moveTo>
                <a:lnTo>
                  <a:pt x="7533247" y="0"/>
                </a:lnTo>
                <a:lnTo>
                  <a:pt x="7533247" y="4453617"/>
                </a:lnTo>
                <a:lnTo>
                  <a:pt x="0" y="4453617"/>
                </a:lnTo>
                <a:lnTo>
                  <a:pt x="0" y="0"/>
                </a:lnTo>
                <a:close/>
              </a:path>
            </a:pathLst>
          </a:custGeom>
          <a:blipFill>
            <a:blip r:embed="rId3"/>
            <a:stretch>
              <a:fillRect/>
            </a:stretch>
          </a:blipFill>
        </p:spPr>
      </p:sp>
      <p:sp>
        <p:nvSpPr>
          <p:cNvPr id="4" name="Freeform 4"/>
          <p:cNvSpPr/>
          <p:nvPr/>
        </p:nvSpPr>
        <p:spPr>
          <a:xfrm>
            <a:off x="10603305" y="2669940"/>
            <a:ext cx="6407942" cy="7021575"/>
          </a:xfrm>
          <a:custGeom>
            <a:avLst/>
            <a:gdLst/>
            <a:ahLst/>
            <a:cxnLst/>
            <a:rect l="l" t="t" r="r" b="b"/>
            <a:pathLst>
              <a:path w="6407942" h="7021575">
                <a:moveTo>
                  <a:pt x="0" y="0"/>
                </a:moveTo>
                <a:lnTo>
                  <a:pt x="6407942" y="0"/>
                </a:lnTo>
                <a:lnTo>
                  <a:pt x="6407942" y="7021576"/>
                </a:lnTo>
                <a:lnTo>
                  <a:pt x="0" y="7021576"/>
                </a:lnTo>
                <a:lnTo>
                  <a:pt x="0" y="0"/>
                </a:lnTo>
                <a:close/>
              </a:path>
            </a:pathLst>
          </a:custGeom>
          <a:blipFill>
            <a:blip r:embed="rId4"/>
            <a:stretch>
              <a:fillRect/>
            </a:stretch>
          </a:blipFill>
        </p:spPr>
      </p:sp>
      <p:sp>
        <p:nvSpPr>
          <p:cNvPr id="5" name="TextBox 5"/>
          <p:cNvSpPr txBox="1"/>
          <p:nvPr/>
        </p:nvSpPr>
        <p:spPr>
          <a:xfrm>
            <a:off x="0" y="690562"/>
            <a:ext cx="10291383" cy="10858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Orders count per staff, only staff with more than 3 orders (using HAVING)</a:t>
            </a:r>
          </a:p>
        </p:txBody>
      </p:sp>
      <p:sp>
        <p:nvSpPr>
          <p:cNvPr id="6" name="TextBox 6"/>
          <p:cNvSpPr txBox="1"/>
          <p:nvPr/>
        </p:nvSpPr>
        <p:spPr>
          <a:xfrm>
            <a:off x="10603305" y="1381928"/>
            <a:ext cx="6434543" cy="10858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Menu items sorted by price (ascending)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924358" y="1407592"/>
            <a:ext cx="7585444" cy="5823169"/>
          </a:xfrm>
          <a:custGeom>
            <a:avLst/>
            <a:gdLst/>
            <a:ahLst/>
            <a:cxnLst/>
            <a:rect l="l" t="t" r="r" b="b"/>
            <a:pathLst>
              <a:path w="7585444" h="5823169">
                <a:moveTo>
                  <a:pt x="0" y="0"/>
                </a:moveTo>
                <a:lnTo>
                  <a:pt x="7585443" y="0"/>
                </a:lnTo>
                <a:lnTo>
                  <a:pt x="7585443" y="5823169"/>
                </a:lnTo>
                <a:lnTo>
                  <a:pt x="0" y="5823169"/>
                </a:lnTo>
                <a:lnTo>
                  <a:pt x="0" y="0"/>
                </a:lnTo>
                <a:close/>
              </a:path>
            </a:pathLst>
          </a:custGeom>
          <a:blipFill>
            <a:blip r:embed="rId3"/>
            <a:stretch>
              <a:fillRect/>
            </a:stretch>
          </a:blipFill>
        </p:spPr>
      </p:sp>
      <p:sp>
        <p:nvSpPr>
          <p:cNvPr id="4" name="Freeform 4"/>
          <p:cNvSpPr/>
          <p:nvPr/>
        </p:nvSpPr>
        <p:spPr>
          <a:xfrm>
            <a:off x="8697969" y="5780906"/>
            <a:ext cx="9299023" cy="3986956"/>
          </a:xfrm>
          <a:custGeom>
            <a:avLst/>
            <a:gdLst/>
            <a:ahLst/>
            <a:cxnLst/>
            <a:rect l="l" t="t" r="r" b="b"/>
            <a:pathLst>
              <a:path w="9299023" h="3986956">
                <a:moveTo>
                  <a:pt x="0" y="0"/>
                </a:moveTo>
                <a:lnTo>
                  <a:pt x="9299022" y="0"/>
                </a:lnTo>
                <a:lnTo>
                  <a:pt x="9299022" y="3986956"/>
                </a:lnTo>
                <a:lnTo>
                  <a:pt x="0" y="3986956"/>
                </a:lnTo>
                <a:lnTo>
                  <a:pt x="0" y="0"/>
                </a:lnTo>
                <a:close/>
              </a:path>
            </a:pathLst>
          </a:custGeom>
          <a:blipFill>
            <a:blip r:embed="rId4"/>
            <a:stretch>
              <a:fillRect/>
            </a:stretch>
          </a:blipFill>
        </p:spPr>
      </p:sp>
      <p:sp>
        <p:nvSpPr>
          <p:cNvPr id="5" name="TextBox 5"/>
          <p:cNvSpPr txBox="1"/>
          <p:nvPr/>
        </p:nvSpPr>
        <p:spPr>
          <a:xfrm>
            <a:off x="9229559" y="4424015"/>
            <a:ext cx="8235842" cy="10858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Compare membership levels by showing the count and percentage of customers in each level </a:t>
            </a:r>
          </a:p>
        </p:txBody>
      </p:sp>
      <p:sp>
        <p:nvSpPr>
          <p:cNvPr id="6" name="TextBox 6"/>
          <p:cNvSpPr txBox="1"/>
          <p:nvPr/>
        </p:nvSpPr>
        <p:spPr>
          <a:xfrm>
            <a:off x="440655" y="321742"/>
            <a:ext cx="8199592" cy="10858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Create a view that shows the total sales for each month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10819223" y="3759660"/>
            <a:ext cx="6094856" cy="6189010"/>
          </a:xfrm>
          <a:custGeom>
            <a:avLst/>
            <a:gdLst/>
            <a:ahLst/>
            <a:cxnLst/>
            <a:rect l="l" t="t" r="r" b="b"/>
            <a:pathLst>
              <a:path w="6094856" h="6189010">
                <a:moveTo>
                  <a:pt x="0" y="0"/>
                </a:moveTo>
                <a:lnTo>
                  <a:pt x="6094856" y="0"/>
                </a:lnTo>
                <a:lnTo>
                  <a:pt x="6094856" y="6189010"/>
                </a:lnTo>
                <a:lnTo>
                  <a:pt x="0" y="6189010"/>
                </a:lnTo>
                <a:lnTo>
                  <a:pt x="0" y="0"/>
                </a:lnTo>
                <a:close/>
              </a:path>
            </a:pathLst>
          </a:custGeom>
          <a:blipFill>
            <a:blip r:embed="rId3"/>
            <a:stretch>
              <a:fillRect t="-541" b="-541"/>
            </a:stretch>
          </a:blipFill>
        </p:spPr>
      </p:sp>
      <p:sp>
        <p:nvSpPr>
          <p:cNvPr id="4" name="TextBox 4"/>
          <p:cNvSpPr txBox="1"/>
          <p:nvPr/>
        </p:nvSpPr>
        <p:spPr>
          <a:xfrm>
            <a:off x="10613673" y="1789309"/>
            <a:ext cx="6505957" cy="160972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Find the relationship between the number of guests at a table and the average number of items ordered. </a:t>
            </a:r>
          </a:p>
        </p:txBody>
      </p:sp>
      <p:sp>
        <p:nvSpPr>
          <p:cNvPr id="5" name="Freeform 5"/>
          <p:cNvSpPr/>
          <p:nvPr/>
        </p:nvSpPr>
        <p:spPr>
          <a:xfrm>
            <a:off x="266064" y="1654570"/>
            <a:ext cx="9303812" cy="3488930"/>
          </a:xfrm>
          <a:custGeom>
            <a:avLst/>
            <a:gdLst/>
            <a:ahLst/>
            <a:cxnLst/>
            <a:rect l="l" t="t" r="r" b="b"/>
            <a:pathLst>
              <a:path w="9303812" h="3488930">
                <a:moveTo>
                  <a:pt x="0" y="0"/>
                </a:moveTo>
                <a:lnTo>
                  <a:pt x="9303813" y="0"/>
                </a:lnTo>
                <a:lnTo>
                  <a:pt x="9303813" y="3488930"/>
                </a:lnTo>
                <a:lnTo>
                  <a:pt x="0" y="3488930"/>
                </a:lnTo>
                <a:lnTo>
                  <a:pt x="0" y="0"/>
                </a:lnTo>
                <a:close/>
              </a:path>
            </a:pathLst>
          </a:custGeom>
          <a:blipFill>
            <a:blip r:embed="rId4"/>
            <a:stretch>
              <a:fillRect/>
            </a:stretch>
          </a:blipFill>
        </p:spPr>
      </p:sp>
      <p:sp>
        <p:nvSpPr>
          <p:cNvPr id="6" name="TextBox 6"/>
          <p:cNvSpPr txBox="1"/>
          <p:nvPr/>
        </p:nvSpPr>
        <p:spPr>
          <a:xfrm>
            <a:off x="1051871" y="228781"/>
            <a:ext cx="8130565" cy="10858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Calculate how many orders were paid using each payment method, and show the percentage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grpSp>
        <p:nvGrpSpPr>
          <p:cNvPr id="3" name="Group 3"/>
          <p:cNvGrpSpPr/>
          <p:nvPr/>
        </p:nvGrpSpPr>
        <p:grpSpPr>
          <a:xfrm>
            <a:off x="7042173" y="1584487"/>
            <a:ext cx="10217127" cy="8374178"/>
            <a:chOff x="0" y="0"/>
            <a:chExt cx="2690931" cy="2205545"/>
          </a:xfrm>
        </p:grpSpPr>
        <p:sp>
          <p:nvSpPr>
            <p:cNvPr id="4" name="Freeform 4"/>
            <p:cNvSpPr/>
            <p:nvPr/>
          </p:nvSpPr>
          <p:spPr>
            <a:xfrm>
              <a:off x="0" y="0"/>
              <a:ext cx="2690931" cy="2205545"/>
            </a:xfrm>
            <a:custGeom>
              <a:avLst/>
              <a:gdLst/>
              <a:ahLst/>
              <a:cxnLst/>
              <a:rect l="l" t="t" r="r" b="b"/>
              <a:pathLst>
                <a:path w="2690931" h="2205545">
                  <a:moveTo>
                    <a:pt x="38645" y="0"/>
                  </a:moveTo>
                  <a:lnTo>
                    <a:pt x="2652286" y="0"/>
                  </a:lnTo>
                  <a:cubicBezTo>
                    <a:pt x="2662535" y="0"/>
                    <a:pt x="2672364" y="4071"/>
                    <a:pt x="2679612" y="11319"/>
                  </a:cubicBezTo>
                  <a:cubicBezTo>
                    <a:pt x="2686859" y="18566"/>
                    <a:pt x="2690931" y="28395"/>
                    <a:pt x="2690931" y="38645"/>
                  </a:cubicBezTo>
                  <a:lnTo>
                    <a:pt x="2690931" y="2166900"/>
                  </a:lnTo>
                  <a:cubicBezTo>
                    <a:pt x="2690931" y="2177149"/>
                    <a:pt x="2686859" y="2186979"/>
                    <a:pt x="2679612" y="2194226"/>
                  </a:cubicBezTo>
                  <a:cubicBezTo>
                    <a:pt x="2672364" y="2201473"/>
                    <a:pt x="2662535" y="2205545"/>
                    <a:pt x="2652286" y="2205545"/>
                  </a:cubicBezTo>
                  <a:lnTo>
                    <a:pt x="38645" y="2205545"/>
                  </a:lnTo>
                  <a:cubicBezTo>
                    <a:pt x="28395" y="2205545"/>
                    <a:pt x="18566" y="2201473"/>
                    <a:pt x="11319" y="2194226"/>
                  </a:cubicBezTo>
                  <a:cubicBezTo>
                    <a:pt x="4071" y="2186979"/>
                    <a:pt x="0" y="2177149"/>
                    <a:pt x="0" y="2166900"/>
                  </a:cubicBezTo>
                  <a:lnTo>
                    <a:pt x="0" y="38645"/>
                  </a:lnTo>
                  <a:cubicBezTo>
                    <a:pt x="0" y="28395"/>
                    <a:pt x="4071" y="18566"/>
                    <a:pt x="11319" y="11319"/>
                  </a:cubicBezTo>
                  <a:cubicBezTo>
                    <a:pt x="18566" y="4071"/>
                    <a:pt x="28395" y="0"/>
                    <a:pt x="38645" y="0"/>
                  </a:cubicBezTo>
                  <a:close/>
                </a:path>
              </a:pathLst>
            </a:custGeom>
            <a:solidFill>
              <a:srgbClr val="99A146"/>
            </a:solidFill>
          </p:spPr>
        </p:sp>
        <p:sp>
          <p:nvSpPr>
            <p:cNvPr id="5" name="TextBox 5"/>
            <p:cNvSpPr txBox="1"/>
            <p:nvPr/>
          </p:nvSpPr>
          <p:spPr>
            <a:xfrm>
              <a:off x="0" y="-38100"/>
              <a:ext cx="2690931" cy="224364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638226" y="618502"/>
            <a:ext cx="9025022" cy="753098"/>
            <a:chOff x="0" y="0"/>
            <a:chExt cx="2376960" cy="198347"/>
          </a:xfrm>
        </p:grpSpPr>
        <p:sp>
          <p:nvSpPr>
            <p:cNvPr id="7" name="Freeform 7"/>
            <p:cNvSpPr/>
            <p:nvPr/>
          </p:nvSpPr>
          <p:spPr>
            <a:xfrm>
              <a:off x="0" y="0"/>
              <a:ext cx="2376960" cy="198347"/>
            </a:xfrm>
            <a:custGeom>
              <a:avLst/>
              <a:gdLst/>
              <a:ahLst/>
              <a:cxnLst/>
              <a:rect l="l" t="t" r="r" b="b"/>
              <a:pathLst>
                <a:path w="2376960" h="198347">
                  <a:moveTo>
                    <a:pt x="43749" y="0"/>
                  </a:moveTo>
                  <a:lnTo>
                    <a:pt x="2333211" y="0"/>
                  </a:lnTo>
                  <a:cubicBezTo>
                    <a:pt x="2344814" y="0"/>
                    <a:pt x="2355942" y="4609"/>
                    <a:pt x="2364147" y="12814"/>
                  </a:cubicBezTo>
                  <a:cubicBezTo>
                    <a:pt x="2372351" y="21018"/>
                    <a:pt x="2376960" y="32146"/>
                    <a:pt x="2376960" y="43749"/>
                  </a:cubicBezTo>
                  <a:lnTo>
                    <a:pt x="2376960" y="154598"/>
                  </a:lnTo>
                  <a:cubicBezTo>
                    <a:pt x="2376960" y="166201"/>
                    <a:pt x="2372351" y="177328"/>
                    <a:pt x="2364147" y="185533"/>
                  </a:cubicBezTo>
                  <a:cubicBezTo>
                    <a:pt x="2355942" y="193737"/>
                    <a:pt x="2344814" y="198347"/>
                    <a:pt x="2333211" y="198347"/>
                  </a:cubicBezTo>
                  <a:lnTo>
                    <a:pt x="43749" y="198347"/>
                  </a:lnTo>
                  <a:cubicBezTo>
                    <a:pt x="32146" y="198347"/>
                    <a:pt x="21018" y="193737"/>
                    <a:pt x="12814" y="185533"/>
                  </a:cubicBezTo>
                  <a:cubicBezTo>
                    <a:pt x="4609" y="177328"/>
                    <a:pt x="0" y="166201"/>
                    <a:pt x="0" y="154598"/>
                  </a:cubicBezTo>
                  <a:lnTo>
                    <a:pt x="0" y="43749"/>
                  </a:lnTo>
                  <a:cubicBezTo>
                    <a:pt x="0" y="32146"/>
                    <a:pt x="4609" y="21018"/>
                    <a:pt x="12814" y="12814"/>
                  </a:cubicBezTo>
                  <a:cubicBezTo>
                    <a:pt x="21018" y="4609"/>
                    <a:pt x="32146" y="0"/>
                    <a:pt x="43749" y="0"/>
                  </a:cubicBezTo>
                  <a:close/>
                </a:path>
              </a:pathLst>
            </a:custGeom>
            <a:solidFill>
              <a:srgbClr val="526C3F"/>
            </a:solidFill>
          </p:spPr>
        </p:sp>
        <p:sp>
          <p:nvSpPr>
            <p:cNvPr id="8" name="TextBox 8"/>
            <p:cNvSpPr txBox="1"/>
            <p:nvPr/>
          </p:nvSpPr>
          <p:spPr>
            <a:xfrm>
              <a:off x="0" y="-38100"/>
              <a:ext cx="2376960" cy="236447"/>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10318380">
            <a:off x="-1107560" y="4077908"/>
            <a:ext cx="5651336" cy="5651336"/>
          </a:xfrm>
          <a:custGeom>
            <a:avLst/>
            <a:gdLst/>
            <a:ahLst/>
            <a:cxnLst/>
            <a:rect l="l" t="t" r="r" b="b"/>
            <a:pathLst>
              <a:path w="5651336" h="5651336">
                <a:moveTo>
                  <a:pt x="0" y="0"/>
                </a:moveTo>
                <a:lnTo>
                  <a:pt x="5651336" y="0"/>
                </a:lnTo>
                <a:lnTo>
                  <a:pt x="5651336" y="5651336"/>
                </a:lnTo>
                <a:lnTo>
                  <a:pt x="0" y="5651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61954" y="4771204"/>
            <a:ext cx="4044529" cy="4044529"/>
          </a:xfrm>
          <a:custGeom>
            <a:avLst/>
            <a:gdLst/>
            <a:ahLst/>
            <a:cxnLst/>
            <a:rect l="l" t="t" r="r" b="b"/>
            <a:pathLst>
              <a:path w="4044529" h="4044529">
                <a:moveTo>
                  <a:pt x="0" y="0"/>
                </a:moveTo>
                <a:lnTo>
                  <a:pt x="4044529" y="0"/>
                </a:lnTo>
                <a:lnTo>
                  <a:pt x="4044529" y="4044529"/>
                </a:lnTo>
                <a:lnTo>
                  <a:pt x="0" y="40445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554148">
            <a:off x="4921461" y="7034640"/>
            <a:ext cx="3122802" cy="3222404"/>
          </a:xfrm>
          <a:custGeom>
            <a:avLst/>
            <a:gdLst/>
            <a:ahLst/>
            <a:cxnLst/>
            <a:rect l="l" t="t" r="r" b="b"/>
            <a:pathLst>
              <a:path w="3122802" h="3222404">
                <a:moveTo>
                  <a:pt x="0" y="0"/>
                </a:moveTo>
                <a:lnTo>
                  <a:pt x="3122803" y="0"/>
                </a:lnTo>
                <a:lnTo>
                  <a:pt x="3122803" y="3222404"/>
                </a:lnTo>
                <a:lnTo>
                  <a:pt x="0" y="32224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309919" y="-169919"/>
            <a:ext cx="3303771" cy="3009435"/>
          </a:xfrm>
          <a:custGeom>
            <a:avLst/>
            <a:gdLst/>
            <a:ahLst/>
            <a:cxnLst/>
            <a:rect l="l" t="t" r="r" b="b"/>
            <a:pathLst>
              <a:path w="3303771" h="3009435">
                <a:moveTo>
                  <a:pt x="0" y="0"/>
                </a:moveTo>
                <a:lnTo>
                  <a:pt x="3303771" y="0"/>
                </a:lnTo>
                <a:lnTo>
                  <a:pt x="3303771" y="3009435"/>
                </a:lnTo>
                <a:lnTo>
                  <a:pt x="0" y="30094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3338470" y="2477424"/>
            <a:ext cx="3144393" cy="1520743"/>
          </a:xfrm>
          <a:custGeom>
            <a:avLst/>
            <a:gdLst/>
            <a:ahLst/>
            <a:cxnLst/>
            <a:rect l="l" t="t" r="r" b="b"/>
            <a:pathLst>
              <a:path w="3144393" h="1520743">
                <a:moveTo>
                  <a:pt x="0" y="0"/>
                </a:moveTo>
                <a:lnTo>
                  <a:pt x="3144392" y="0"/>
                </a:lnTo>
                <a:lnTo>
                  <a:pt x="3144392" y="1520743"/>
                </a:lnTo>
                <a:lnTo>
                  <a:pt x="0" y="15207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7728765" y="2140032"/>
            <a:ext cx="8843943" cy="7263089"/>
          </a:xfrm>
          <a:custGeom>
            <a:avLst/>
            <a:gdLst/>
            <a:ahLst/>
            <a:cxnLst/>
            <a:rect l="l" t="t" r="r" b="b"/>
            <a:pathLst>
              <a:path w="8843943" h="7263089">
                <a:moveTo>
                  <a:pt x="0" y="0"/>
                </a:moveTo>
                <a:lnTo>
                  <a:pt x="8843943" y="0"/>
                </a:lnTo>
                <a:lnTo>
                  <a:pt x="8843943" y="7263088"/>
                </a:lnTo>
                <a:lnTo>
                  <a:pt x="0" y="7263088"/>
                </a:lnTo>
                <a:lnTo>
                  <a:pt x="0" y="0"/>
                </a:lnTo>
                <a:close/>
              </a:path>
            </a:pathLst>
          </a:custGeom>
          <a:blipFill>
            <a:blip r:embed="rId13"/>
            <a:stretch>
              <a:fillRect/>
            </a:stretch>
          </a:blipFill>
        </p:spPr>
      </p:sp>
      <p:sp>
        <p:nvSpPr>
          <p:cNvPr id="15" name="TextBox 15"/>
          <p:cNvSpPr txBox="1"/>
          <p:nvPr/>
        </p:nvSpPr>
        <p:spPr>
          <a:xfrm>
            <a:off x="8241561" y="676275"/>
            <a:ext cx="7818350" cy="695325"/>
          </a:xfrm>
          <a:prstGeom prst="rect">
            <a:avLst/>
          </a:prstGeom>
        </p:spPr>
        <p:txBody>
          <a:bodyPr lIns="0" tIns="0" rIns="0" bIns="0" rtlCol="0" anchor="t">
            <a:spAutoFit/>
          </a:bodyPr>
          <a:lstStyle/>
          <a:p>
            <a:pPr algn="ctr">
              <a:lnSpc>
                <a:spcPts val="4500"/>
              </a:lnSpc>
            </a:pPr>
            <a:r>
              <a:rPr lang="en-US" sz="4500" b="1">
                <a:solidFill>
                  <a:srgbClr val="FFFFFF"/>
                </a:solidFill>
                <a:latin typeface="อีฟดอวอิ้ง Bold"/>
                <a:ea typeface="อีฟดอวอิ้ง Bold"/>
                <a:cs typeface="อีฟดอวอิ้ง Bold"/>
                <a:sym typeface="อีฟดอวอิ้ง Bold"/>
              </a:rPr>
              <a:t>PHYSICAL ERD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11555355" y="5793237"/>
            <a:ext cx="7491940" cy="7804105"/>
          </a:xfrm>
          <a:custGeom>
            <a:avLst/>
            <a:gdLst/>
            <a:ahLst/>
            <a:cxnLst/>
            <a:rect l="l" t="t" r="r" b="b"/>
            <a:pathLst>
              <a:path w="7491940" h="7804105">
                <a:moveTo>
                  <a:pt x="0" y="0"/>
                </a:moveTo>
                <a:lnTo>
                  <a:pt x="7491940" y="0"/>
                </a:lnTo>
                <a:lnTo>
                  <a:pt x="7491940" y="7804104"/>
                </a:lnTo>
                <a:lnTo>
                  <a:pt x="0" y="7804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860232" y="1708135"/>
            <a:ext cx="6567537" cy="4225051"/>
            <a:chOff x="0" y="0"/>
            <a:chExt cx="1729722" cy="1112771"/>
          </a:xfrm>
        </p:grpSpPr>
        <p:sp>
          <p:nvSpPr>
            <p:cNvPr id="5" name="Freeform 5"/>
            <p:cNvSpPr/>
            <p:nvPr/>
          </p:nvSpPr>
          <p:spPr>
            <a:xfrm>
              <a:off x="0" y="0"/>
              <a:ext cx="1729722" cy="1112771"/>
            </a:xfrm>
            <a:custGeom>
              <a:avLst/>
              <a:gdLst/>
              <a:ahLst/>
              <a:cxnLst/>
              <a:rect l="l" t="t" r="r" b="b"/>
              <a:pathLst>
                <a:path w="1729722" h="1112771">
                  <a:moveTo>
                    <a:pt x="60120" y="0"/>
                  </a:moveTo>
                  <a:lnTo>
                    <a:pt x="1669602" y="0"/>
                  </a:lnTo>
                  <a:cubicBezTo>
                    <a:pt x="1685547" y="0"/>
                    <a:pt x="1700838" y="6334"/>
                    <a:pt x="1712113" y="17609"/>
                  </a:cubicBezTo>
                  <a:cubicBezTo>
                    <a:pt x="1723388" y="28883"/>
                    <a:pt x="1729722" y="44175"/>
                    <a:pt x="1729722" y="60120"/>
                  </a:cubicBezTo>
                  <a:lnTo>
                    <a:pt x="1729722" y="1052651"/>
                  </a:lnTo>
                  <a:cubicBezTo>
                    <a:pt x="1729722" y="1068596"/>
                    <a:pt x="1723388" y="1083887"/>
                    <a:pt x="1712113" y="1095162"/>
                  </a:cubicBezTo>
                  <a:cubicBezTo>
                    <a:pt x="1700838" y="1106437"/>
                    <a:pt x="1685547" y="1112771"/>
                    <a:pt x="1669602" y="1112771"/>
                  </a:cubicBezTo>
                  <a:lnTo>
                    <a:pt x="60120" y="1112771"/>
                  </a:lnTo>
                  <a:cubicBezTo>
                    <a:pt x="44175" y="1112771"/>
                    <a:pt x="28883" y="1106437"/>
                    <a:pt x="17609" y="1095162"/>
                  </a:cubicBezTo>
                  <a:cubicBezTo>
                    <a:pt x="6334" y="1083887"/>
                    <a:pt x="0" y="1068596"/>
                    <a:pt x="0" y="1052651"/>
                  </a:cubicBezTo>
                  <a:lnTo>
                    <a:pt x="0" y="60120"/>
                  </a:lnTo>
                  <a:cubicBezTo>
                    <a:pt x="0" y="44175"/>
                    <a:pt x="6334" y="28883"/>
                    <a:pt x="17609" y="17609"/>
                  </a:cubicBezTo>
                  <a:cubicBezTo>
                    <a:pt x="28883" y="6334"/>
                    <a:pt x="44175" y="0"/>
                    <a:pt x="60120" y="0"/>
                  </a:cubicBezTo>
                  <a:close/>
                </a:path>
              </a:pathLst>
            </a:custGeom>
            <a:solidFill>
              <a:srgbClr val="FFDE59"/>
            </a:solidFill>
          </p:spPr>
        </p:sp>
        <p:sp>
          <p:nvSpPr>
            <p:cNvPr id="6" name="TextBox 6"/>
            <p:cNvSpPr txBox="1"/>
            <p:nvPr/>
          </p:nvSpPr>
          <p:spPr>
            <a:xfrm>
              <a:off x="0" y="-38100"/>
              <a:ext cx="1729722" cy="1150871"/>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6532410" y="2023484"/>
            <a:ext cx="5223181" cy="977526"/>
          </a:xfrm>
          <a:prstGeom prst="rect">
            <a:avLst/>
          </a:prstGeom>
        </p:spPr>
        <p:txBody>
          <a:bodyPr lIns="0" tIns="0" rIns="0" bIns="0" rtlCol="0" anchor="t">
            <a:spAutoFit/>
          </a:bodyPr>
          <a:lstStyle/>
          <a:p>
            <a:pPr algn="ctr">
              <a:lnSpc>
                <a:spcPts val="6351"/>
              </a:lnSpc>
            </a:pPr>
            <a:r>
              <a:rPr lang="en-US" sz="6351" b="1">
                <a:solidFill>
                  <a:srgbClr val="526C3F"/>
                </a:solidFill>
                <a:latin typeface="อีฟดอวอิ้ง Bold"/>
                <a:ea typeface="อีฟดอวอิ้ง Bold"/>
                <a:cs typeface="อีฟดอวอิ้ง Bold"/>
                <a:sym typeface="อีฟดอวอิ้ง Bold"/>
              </a:rPr>
              <a:t>CONCLUSION</a:t>
            </a:r>
          </a:p>
        </p:txBody>
      </p:sp>
      <p:grpSp>
        <p:nvGrpSpPr>
          <p:cNvPr id="8" name="Group 8"/>
          <p:cNvGrpSpPr/>
          <p:nvPr/>
        </p:nvGrpSpPr>
        <p:grpSpPr>
          <a:xfrm>
            <a:off x="4324304" y="2994591"/>
            <a:ext cx="9639393" cy="5877191"/>
            <a:chOff x="0" y="0"/>
            <a:chExt cx="2538770" cy="1547902"/>
          </a:xfrm>
        </p:grpSpPr>
        <p:sp>
          <p:nvSpPr>
            <p:cNvPr id="9" name="Freeform 9"/>
            <p:cNvSpPr/>
            <p:nvPr/>
          </p:nvSpPr>
          <p:spPr>
            <a:xfrm>
              <a:off x="0" y="0"/>
              <a:ext cx="2538770" cy="1547902"/>
            </a:xfrm>
            <a:custGeom>
              <a:avLst/>
              <a:gdLst/>
              <a:ahLst/>
              <a:cxnLst/>
              <a:rect l="l" t="t" r="r" b="b"/>
              <a:pathLst>
                <a:path w="2538770" h="1547902">
                  <a:moveTo>
                    <a:pt x="40961" y="0"/>
                  </a:moveTo>
                  <a:lnTo>
                    <a:pt x="2497809" y="0"/>
                  </a:lnTo>
                  <a:cubicBezTo>
                    <a:pt x="2520431" y="0"/>
                    <a:pt x="2538770" y="18339"/>
                    <a:pt x="2538770" y="40961"/>
                  </a:cubicBezTo>
                  <a:lnTo>
                    <a:pt x="2538770" y="1506941"/>
                  </a:lnTo>
                  <a:cubicBezTo>
                    <a:pt x="2538770" y="1517805"/>
                    <a:pt x="2534455" y="1528223"/>
                    <a:pt x="2526773" y="1535905"/>
                  </a:cubicBezTo>
                  <a:cubicBezTo>
                    <a:pt x="2519091" y="1543586"/>
                    <a:pt x="2508673" y="1547902"/>
                    <a:pt x="2497809" y="1547902"/>
                  </a:cubicBezTo>
                  <a:lnTo>
                    <a:pt x="40961" y="1547902"/>
                  </a:lnTo>
                  <a:cubicBezTo>
                    <a:pt x="30097" y="1547902"/>
                    <a:pt x="19679" y="1543586"/>
                    <a:pt x="11997" y="1535905"/>
                  </a:cubicBezTo>
                  <a:cubicBezTo>
                    <a:pt x="4316" y="1528223"/>
                    <a:pt x="0" y="1517805"/>
                    <a:pt x="0" y="1506941"/>
                  </a:cubicBezTo>
                  <a:lnTo>
                    <a:pt x="0" y="40961"/>
                  </a:lnTo>
                  <a:cubicBezTo>
                    <a:pt x="0" y="30097"/>
                    <a:pt x="4316" y="19679"/>
                    <a:pt x="11997" y="11997"/>
                  </a:cubicBezTo>
                  <a:cubicBezTo>
                    <a:pt x="19679" y="4316"/>
                    <a:pt x="30097" y="0"/>
                    <a:pt x="40961" y="0"/>
                  </a:cubicBezTo>
                  <a:close/>
                </a:path>
              </a:pathLst>
            </a:custGeom>
            <a:solidFill>
              <a:srgbClr val="526C3F"/>
            </a:solidFill>
          </p:spPr>
        </p:sp>
        <p:sp>
          <p:nvSpPr>
            <p:cNvPr id="10" name="TextBox 10"/>
            <p:cNvSpPr txBox="1"/>
            <p:nvPr/>
          </p:nvSpPr>
          <p:spPr>
            <a:xfrm>
              <a:off x="0" y="-38100"/>
              <a:ext cx="2538770" cy="158600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rot="570705">
            <a:off x="-843315" y="-1103131"/>
            <a:ext cx="4804403" cy="4795668"/>
          </a:xfrm>
          <a:custGeom>
            <a:avLst/>
            <a:gdLst/>
            <a:ahLst/>
            <a:cxnLst/>
            <a:rect l="l" t="t" r="r" b="b"/>
            <a:pathLst>
              <a:path w="4804403" h="4795668">
                <a:moveTo>
                  <a:pt x="0" y="0"/>
                </a:moveTo>
                <a:lnTo>
                  <a:pt x="4804403" y="0"/>
                </a:lnTo>
                <a:lnTo>
                  <a:pt x="4804403" y="4795667"/>
                </a:lnTo>
                <a:lnTo>
                  <a:pt x="0" y="47956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2142045">
            <a:off x="13372291" y="7044273"/>
            <a:ext cx="4133232" cy="4313620"/>
          </a:xfrm>
          <a:custGeom>
            <a:avLst/>
            <a:gdLst/>
            <a:ahLst/>
            <a:cxnLst/>
            <a:rect l="l" t="t" r="r" b="b"/>
            <a:pathLst>
              <a:path w="4133232" h="4313620">
                <a:moveTo>
                  <a:pt x="0" y="0"/>
                </a:moveTo>
                <a:lnTo>
                  <a:pt x="4133233" y="0"/>
                </a:lnTo>
                <a:lnTo>
                  <a:pt x="4133233" y="4313620"/>
                </a:lnTo>
                <a:lnTo>
                  <a:pt x="0" y="43136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flipH="1">
            <a:off x="-810262" y="5417328"/>
            <a:ext cx="3946168" cy="1908510"/>
          </a:xfrm>
          <a:custGeom>
            <a:avLst/>
            <a:gdLst/>
            <a:ahLst/>
            <a:cxnLst/>
            <a:rect l="l" t="t" r="r" b="b"/>
            <a:pathLst>
              <a:path w="3946168" h="1908510">
                <a:moveTo>
                  <a:pt x="3946168" y="0"/>
                </a:moveTo>
                <a:lnTo>
                  <a:pt x="0" y="0"/>
                </a:lnTo>
                <a:lnTo>
                  <a:pt x="0" y="1908510"/>
                </a:lnTo>
                <a:lnTo>
                  <a:pt x="3946168" y="1908510"/>
                </a:lnTo>
                <a:lnTo>
                  <a:pt x="3946168"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6458461">
            <a:off x="10214302" y="-1481041"/>
            <a:ext cx="2682106" cy="3707310"/>
          </a:xfrm>
          <a:custGeom>
            <a:avLst/>
            <a:gdLst/>
            <a:ahLst/>
            <a:cxnLst/>
            <a:rect l="l" t="t" r="r" b="b"/>
            <a:pathLst>
              <a:path w="2682106" h="3707310">
                <a:moveTo>
                  <a:pt x="0" y="0"/>
                </a:moveTo>
                <a:lnTo>
                  <a:pt x="2682106" y="0"/>
                </a:lnTo>
                <a:lnTo>
                  <a:pt x="2682106" y="3707310"/>
                </a:lnTo>
                <a:lnTo>
                  <a:pt x="0" y="3707310"/>
                </a:lnTo>
                <a:lnTo>
                  <a:pt x="0" y="0"/>
                </a:lnTo>
                <a:close/>
              </a:path>
            </a:pathLst>
          </a:custGeom>
          <a:blipFill>
            <a:blip r:embed="rId11">
              <a:extLst>
                <a:ext uri="{96DAC541-7B7A-43D3-8B79-37D633B846F1}">
                  <asvg:svgBlip xmlns:asvg="http://schemas.microsoft.com/office/drawing/2016/SVG/main" r:embed="rId12"/>
                </a:ext>
              </a:extLst>
            </a:blip>
            <a:stretch>
              <a:fillRect l="-54521" b="-2"/>
            </a:stretch>
          </a:blipFill>
        </p:spPr>
      </p:sp>
      <p:sp>
        <p:nvSpPr>
          <p:cNvPr id="15" name="Freeform 15"/>
          <p:cNvSpPr/>
          <p:nvPr/>
        </p:nvSpPr>
        <p:spPr>
          <a:xfrm rot="9180294" flipH="1">
            <a:off x="6475143" y="-1543241"/>
            <a:ext cx="3122802" cy="3222404"/>
          </a:xfrm>
          <a:custGeom>
            <a:avLst/>
            <a:gdLst/>
            <a:ahLst/>
            <a:cxnLst/>
            <a:rect l="l" t="t" r="r" b="b"/>
            <a:pathLst>
              <a:path w="3122802" h="3222404">
                <a:moveTo>
                  <a:pt x="3122802" y="0"/>
                </a:moveTo>
                <a:lnTo>
                  <a:pt x="0" y="0"/>
                </a:lnTo>
                <a:lnTo>
                  <a:pt x="0" y="3222403"/>
                </a:lnTo>
                <a:lnTo>
                  <a:pt x="3122802" y="3222403"/>
                </a:lnTo>
                <a:lnTo>
                  <a:pt x="3122802"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rot="-8953423">
            <a:off x="15655807" y="-872673"/>
            <a:ext cx="2033276" cy="4114800"/>
          </a:xfrm>
          <a:custGeom>
            <a:avLst/>
            <a:gdLst/>
            <a:ahLst/>
            <a:cxnLst/>
            <a:rect l="l" t="t" r="r" b="b"/>
            <a:pathLst>
              <a:path w="2033276" h="4114800">
                <a:moveTo>
                  <a:pt x="0" y="0"/>
                </a:moveTo>
                <a:lnTo>
                  <a:pt x="2033276" y="0"/>
                </a:lnTo>
                <a:lnTo>
                  <a:pt x="2033276"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55434" r="-33691"/>
            </a:stretch>
          </a:blipFill>
        </p:spPr>
      </p:sp>
      <p:sp>
        <p:nvSpPr>
          <p:cNvPr id="17" name="Freeform 17"/>
          <p:cNvSpPr/>
          <p:nvPr/>
        </p:nvSpPr>
        <p:spPr>
          <a:xfrm>
            <a:off x="47027" y="7395458"/>
            <a:ext cx="5866891" cy="5706885"/>
          </a:xfrm>
          <a:custGeom>
            <a:avLst/>
            <a:gdLst/>
            <a:ahLst/>
            <a:cxnLst/>
            <a:rect l="l" t="t" r="r" b="b"/>
            <a:pathLst>
              <a:path w="5866891" h="5706885">
                <a:moveTo>
                  <a:pt x="0" y="0"/>
                </a:moveTo>
                <a:lnTo>
                  <a:pt x="5866891" y="0"/>
                </a:lnTo>
                <a:lnTo>
                  <a:pt x="5866891" y="5706884"/>
                </a:lnTo>
                <a:lnTo>
                  <a:pt x="0" y="570688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8" name="TextBox 18"/>
          <p:cNvSpPr txBox="1"/>
          <p:nvPr/>
        </p:nvSpPr>
        <p:spPr>
          <a:xfrm>
            <a:off x="4657745" y="3204831"/>
            <a:ext cx="8920579" cy="5256783"/>
          </a:xfrm>
          <a:prstGeom prst="rect">
            <a:avLst/>
          </a:prstGeom>
        </p:spPr>
        <p:txBody>
          <a:bodyPr lIns="0" tIns="0" rIns="0" bIns="0" rtlCol="0" anchor="t">
            <a:spAutoFit/>
          </a:bodyPr>
          <a:lstStyle/>
          <a:p>
            <a:pPr marL="496572" lvl="1" indent="-248286" algn="just">
              <a:lnSpc>
                <a:spcPts val="3818"/>
              </a:lnSpc>
              <a:buFont typeface="Arial"/>
              <a:buChar char="•"/>
            </a:pPr>
            <a:r>
              <a:rPr lang="en-US" sz="2300" b="1">
                <a:solidFill>
                  <a:srgbClr val="FFFFFF"/>
                </a:solidFill>
                <a:latin typeface="อีฟดอวอิ้ง Bold"/>
                <a:ea typeface="อีฟดอวอิ้ง Bold"/>
                <a:cs typeface="อีฟดอวอิ้ง Bold"/>
                <a:sym typeface="อีฟดอวอิ้ง Bold"/>
              </a:rPr>
              <a:t>A professional SQL-based database was designed and implemented for a vegetarian restaurant.</a:t>
            </a:r>
          </a:p>
          <a:p>
            <a:pPr marL="496572" lvl="1" indent="-248286" algn="just">
              <a:lnSpc>
                <a:spcPts val="3818"/>
              </a:lnSpc>
              <a:buFont typeface="Arial"/>
              <a:buChar char="•"/>
            </a:pPr>
            <a:r>
              <a:rPr lang="en-US" sz="2300" b="1">
                <a:solidFill>
                  <a:srgbClr val="FFFFFF"/>
                </a:solidFill>
                <a:latin typeface="อีฟดอวอิ้ง Bold"/>
                <a:ea typeface="อีฟดอวอิ้ง Bold"/>
                <a:cs typeface="อีฟดอวอิ้ง Bold"/>
                <a:sym typeface="อีฟดอวอิ้ง Bold"/>
              </a:rPr>
              <a:t>Analysis showed no direct relationship between the number of guests and the number of items ordered.</a:t>
            </a:r>
          </a:p>
          <a:p>
            <a:pPr marL="496572" lvl="1" indent="-248286" algn="just">
              <a:lnSpc>
                <a:spcPts val="3818"/>
              </a:lnSpc>
              <a:buFont typeface="Arial"/>
              <a:buChar char="•"/>
            </a:pPr>
            <a:r>
              <a:rPr lang="en-US" sz="2300" b="1">
                <a:solidFill>
                  <a:srgbClr val="FFFFFF"/>
                </a:solidFill>
                <a:latin typeface="อีฟดอวอิ้ง Bold"/>
                <a:ea typeface="อีฟดอวอิ้ง Bold"/>
                <a:cs typeface="อีฟดอวอิ้ง Bold"/>
                <a:sym typeface="อีฟดอวอิ้ง Bold"/>
              </a:rPr>
              <a:t>Card payment is the most commonly used payment method among customers.</a:t>
            </a:r>
          </a:p>
          <a:p>
            <a:pPr marL="496572" lvl="1" indent="-248286" algn="just">
              <a:lnSpc>
                <a:spcPts val="3818"/>
              </a:lnSpc>
              <a:buFont typeface="Arial"/>
              <a:buChar char="•"/>
            </a:pPr>
            <a:r>
              <a:rPr lang="en-US" sz="2300" b="1">
                <a:solidFill>
                  <a:srgbClr val="FFFFFF"/>
                </a:solidFill>
                <a:latin typeface="อีฟดอวอิ้ง Bold"/>
                <a:ea typeface="อีฟดอวอิ้ง Bold"/>
                <a:cs typeface="อีฟดอวอิ้ง Bold"/>
                <a:sym typeface="อีฟดอวอิ้ง Bold"/>
              </a:rPr>
              <a:t>Balanced staffing between chefs and waiters supports better service.</a:t>
            </a:r>
          </a:p>
          <a:p>
            <a:pPr marL="496572" lvl="1" indent="-248286" algn="just">
              <a:lnSpc>
                <a:spcPts val="3818"/>
              </a:lnSpc>
              <a:buFont typeface="Arial"/>
              <a:buChar char="•"/>
            </a:pPr>
            <a:r>
              <a:rPr lang="en-US" sz="2300" b="1">
                <a:solidFill>
                  <a:srgbClr val="FFFFFF"/>
                </a:solidFill>
                <a:latin typeface="อีฟดอวอิ้ง Bold"/>
                <a:ea typeface="อีฟดอวอิ้ง Bold"/>
                <a:cs typeface="อีฟดอวอิ้ง Bold"/>
                <a:sym typeface="อีฟดอวอิ้ง Bold"/>
              </a:rPr>
              <a:t>The project highlights the importance of databases in improving restaurant management and supporting decision-making.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grpSp>
        <p:nvGrpSpPr>
          <p:cNvPr id="3" name="Group 3"/>
          <p:cNvGrpSpPr/>
          <p:nvPr/>
        </p:nvGrpSpPr>
        <p:grpSpPr>
          <a:xfrm>
            <a:off x="-1363715" y="2245704"/>
            <a:ext cx="11780326" cy="7731064"/>
            <a:chOff x="0" y="0"/>
            <a:chExt cx="3085841" cy="2025142"/>
          </a:xfrm>
        </p:grpSpPr>
        <p:sp>
          <p:nvSpPr>
            <p:cNvPr id="4" name="Freeform 4"/>
            <p:cNvSpPr/>
            <p:nvPr/>
          </p:nvSpPr>
          <p:spPr>
            <a:xfrm>
              <a:off x="0" y="0"/>
              <a:ext cx="3085841" cy="2025142"/>
            </a:xfrm>
            <a:custGeom>
              <a:avLst/>
              <a:gdLst/>
              <a:ahLst/>
              <a:cxnLst/>
              <a:rect l="l" t="t" r="r" b="b"/>
              <a:pathLst>
                <a:path w="3085841" h="2025142">
                  <a:moveTo>
                    <a:pt x="33517" y="0"/>
                  </a:moveTo>
                  <a:lnTo>
                    <a:pt x="3052324" y="0"/>
                  </a:lnTo>
                  <a:cubicBezTo>
                    <a:pt x="3070835" y="0"/>
                    <a:pt x="3085841" y="15006"/>
                    <a:pt x="3085841" y="33517"/>
                  </a:cubicBezTo>
                  <a:lnTo>
                    <a:pt x="3085841" y="1991626"/>
                  </a:lnTo>
                  <a:cubicBezTo>
                    <a:pt x="3085841" y="2010136"/>
                    <a:pt x="3070835" y="2025142"/>
                    <a:pt x="3052324" y="2025142"/>
                  </a:cubicBezTo>
                  <a:lnTo>
                    <a:pt x="33517" y="2025142"/>
                  </a:lnTo>
                  <a:cubicBezTo>
                    <a:pt x="15006" y="2025142"/>
                    <a:pt x="0" y="2010136"/>
                    <a:pt x="0" y="1991626"/>
                  </a:cubicBezTo>
                  <a:lnTo>
                    <a:pt x="0" y="33517"/>
                  </a:lnTo>
                  <a:cubicBezTo>
                    <a:pt x="0" y="15006"/>
                    <a:pt x="15006" y="0"/>
                    <a:pt x="33517" y="0"/>
                  </a:cubicBezTo>
                  <a:close/>
                </a:path>
              </a:pathLst>
            </a:custGeom>
            <a:solidFill>
              <a:srgbClr val="FFDE59"/>
            </a:solidFill>
          </p:spPr>
        </p:sp>
        <p:sp>
          <p:nvSpPr>
            <p:cNvPr id="5" name="TextBox 5"/>
            <p:cNvSpPr txBox="1"/>
            <p:nvPr/>
          </p:nvSpPr>
          <p:spPr>
            <a:xfrm>
              <a:off x="0" y="-38100"/>
              <a:ext cx="3085841" cy="206324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75525" y="2245704"/>
            <a:ext cx="11780326" cy="7731064"/>
            <a:chOff x="0" y="0"/>
            <a:chExt cx="3085841" cy="2025142"/>
          </a:xfrm>
        </p:grpSpPr>
        <p:sp>
          <p:nvSpPr>
            <p:cNvPr id="7" name="Freeform 7"/>
            <p:cNvSpPr/>
            <p:nvPr/>
          </p:nvSpPr>
          <p:spPr>
            <a:xfrm>
              <a:off x="0" y="0"/>
              <a:ext cx="3085841" cy="2025142"/>
            </a:xfrm>
            <a:custGeom>
              <a:avLst/>
              <a:gdLst/>
              <a:ahLst/>
              <a:cxnLst/>
              <a:rect l="l" t="t" r="r" b="b"/>
              <a:pathLst>
                <a:path w="3085841" h="2025142">
                  <a:moveTo>
                    <a:pt x="33517" y="0"/>
                  </a:moveTo>
                  <a:lnTo>
                    <a:pt x="3052324" y="0"/>
                  </a:lnTo>
                  <a:cubicBezTo>
                    <a:pt x="3070835" y="0"/>
                    <a:pt x="3085841" y="15006"/>
                    <a:pt x="3085841" y="33517"/>
                  </a:cubicBezTo>
                  <a:lnTo>
                    <a:pt x="3085841" y="1991626"/>
                  </a:lnTo>
                  <a:cubicBezTo>
                    <a:pt x="3085841" y="2010136"/>
                    <a:pt x="3070835" y="2025142"/>
                    <a:pt x="3052324" y="2025142"/>
                  </a:cubicBezTo>
                  <a:lnTo>
                    <a:pt x="33517" y="2025142"/>
                  </a:lnTo>
                  <a:cubicBezTo>
                    <a:pt x="15006" y="2025142"/>
                    <a:pt x="0" y="2010136"/>
                    <a:pt x="0" y="1991626"/>
                  </a:cubicBezTo>
                  <a:lnTo>
                    <a:pt x="0" y="33517"/>
                  </a:lnTo>
                  <a:cubicBezTo>
                    <a:pt x="0" y="15006"/>
                    <a:pt x="15006" y="0"/>
                    <a:pt x="33517" y="0"/>
                  </a:cubicBezTo>
                  <a:close/>
                </a:path>
              </a:pathLst>
            </a:custGeom>
            <a:solidFill>
              <a:srgbClr val="526C3F"/>
            </a:solidFill>
          </p:spPr>
        </p:sp>
        <p:sp>
          <p:nvSpPr>
            <p:cNvPr id="8" name="TextBox 8"/>
            <p:cNvSpPr txBox="1"/>
            <p:nvPr/>
          </p:nvSpPr>
          <p:spPr>
            <a:xfrm>
              <a:off x="0" y="-38100"/>
              <a:ext cx="3085841" cy="206324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919908" y="0"/>
            <a:ext cx="7442644" cy="7442644"/>
          </a:xfrm>
          <a:custGeom>
            <a:avLst/>
            <a:gdLst/>
            <a:ahLst/>
            <a:cxnLst/>
            <a:rect l="l" t="t" r="r" b="b"/>
            <a:pathLst>
              <a:path w="7442644" h="7442644">
                <a:moveTo>
                  <a:pt x="0" y="0"/>
                </a:moveTo>
                <a:lnTo>
                  <a:pt x="7442644" y="0"/>
                </a:lnTo>
                <a:lnTo>
                  <a:pt x="7442644" y="7442644"/>
                </a:lnTo>
                <a:lnTo>
                  <a:pt x="0" y="7442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2493027" y="1255578"/>
            <a:ext cx="5384184" cy="5384184"/>
          </a:xfrm>
          <a:custGeom>
            <a:avLst/>
            <a:gdLst/>
            <a:ahLst/>
            <a:cxnLst/>
            <a:rect l="l" t="t" r="r" b="b"/>
            <a:pathLst>
              <a:path w="5384184" h="5384184">
                <a:moveTo>
                  <a:pt x="0" y="0"/>
                </a:moveTo>
                <a:lnTo>
                  <a:pt x="5384184" y="0"/>
                </a:lnTo>
                <a:lnTo>
                  <a:pt x="5384184" y="5384184"/>
                </a:lnTo>
                <a:lnTo>
                  <a:pt x="0" y="53841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3901297" y="7442644"/>
            <a:ext cx="4902290" cy="2370926"/>
          </a:xfrm>
          <a:custGeom>
            <a:avLst/>
            <a:gdLst/>
            <a:ahLst/>
            <a:cxnLst/>
            <a:rect l="l" t="t" r="r" b="b"/>
            <a:pathLst>
              <a:path w="4902290" h="2370926">
                <a:moveTo>
                  <a:pt x="0" y="0"/>
                </a:moveTo>
                <a:lnTo>
                  <a:pt x="4902290" y="0"/>
                </a:lnTo>
                <a:lnTo>
                  <a:pt x="4902290" y="2370926"/>
                </a:lnTo>
                <a:lnTo>
                  <a:pt x="0" y="23709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flipH="1">
            <a:off x="10932061" y="-954771"/>
            <a:ext cx="2758652" cy="2512881"/>
          </a:xfrm>
          <a:custGeom>
            <a:avLst/>
            <a:gdLst/>
            <a:ahLst/>
            <a:cxnLst/>
            <a:rect l="l" t="t" r="r" b="b"/>
            <a:pathLst>
              <a:path w="2758652" h="2512881">
                <a:moveTo>
                  <a:pt x="2758652" y="0"/>
                </a:moveTo>
                <a:lnTo>
                  <a:pt x="0" y="0"/>
                </a:lnTo>
                <a:lnTo>
                  <a:pt x="0" y="2512881"/>
                </a:lnTo>
                <a:lnTo>
                  <a:pt x="2758652" y="2512881"/>
                </a:lnTo>
                <a:lnTo>
                  <a:pt x="275865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9664" y="8058633"/>
            <a:ext cx="2537536" cy="2699507"/>
          </a:xfrm>
          <a:custGeom>
            <a:avLst/>
            <a:gdLst/>
            <a:ahLst/>
            <a:cxnLst/>
            <a:rect l="l" t="t" r="r" b="b"/>
            <a:pathLst>
              <a:path w="2537536" h="2699507">
                <a:moveTo>
                  <a:pt x="0" y="0"/>
                </a:moveTo>
                <a:lnTo>
                  <a:pt x="2537537" y="0"/>
                </a:lnTo>
                <a:lnTo>
                  <a:pt x="2537537" y="2699507"/>
                </a:lnTo>
                <a:lnTo>
                  <a:pt x="0" y="26995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3196514" y="1719249"/>
            <a:ext cx="4224400" cy="4224400"/>
          </a:xfrm>
          <a:custGeom>
            <a:avLst/>
            <a:gdLst/>
            <a:ahLst/>
            <a:cxnLst/>
            <a:rect l="l" t="t" r="r" b="b"/>
            <a:pathLst>
              <a:path w="4224400" h="4224400">
                <a:moveTo>
                  <a:pt x="0" y="0"/>
                </a:moveTo>
                <a:lnTo>
                  <a:pt x="4224399" y="0"/>
                </a:lnTo>
                <a:lnTo>
                  <a:pt x="4224399" y="4224399"/>
                </a:lnTo>
                <a:lnTo>
                  <a:pt x="0" y="4224399"/>
                </a:lnTo>
                <a:lnTo>
                  <a:pt x="0" y="0"/>
                </a:lnTo>
                <a:close/>
              </a:path>
            </a:pathLst>
          </a:custGeom>
          <a:blipFill>
            <a:blip r:embed="rId13"/>
            <a:stretch>
              <a:fillRect/>
            </a:stretch>
          </a:blipFill>
        </p:spPr>
      </p:sp>
      <p:sp>
        <p:nvSpPr>
          <p:cNvPr id="15" name="TextBox 15"/>
          <p:cNvSpPr txBox="1"/>
          <p:nvPr/>
        </p:nvSpPr>
        <p:spPr>
          <a:xfrm>
            <a:off x="167206" y="2510786"/>
            <a:ext cx="9647089" cy="7200900"/>
          </a:xfrm>
          <a:prstGeom prst="rect">
            <a:avLst/>
          </a:prstGeom>
        </p:spPr>
        <p:txBody>
          <a:bodyPr lIns="0" tIns="0" rIns="0" bIns="0" rtlCol="0" anchor="t">
            <a:spAutoFit/>
          </a:bodyPr>
          <a:lstStyle/>
          <a:p>
            <a:pPr algn="l">
              <a:lnSpc>
                <a:spcPts val="2705"/>
              </a:lnSpc>
            </a:pPr>
            <a:r>
              <a:rPr lang="en-US" sz="2254">
                <a:solidFill>
                  <a:srgbClr val="FFFFFF"/>
                </a:solidFill>
                <a:latin typeface="Sanchez"/>
                <a:ea typeface="Sanchez"/>
                <a:cs typeface="Sanchez"/>
                <a:sym typeface="Sanchez"/>
              </a:rPr>
              <a:t>GreenBite is a vegetarian dine-in restaurant that needs a system to manage data related to its staff, customers, tables, orders, bills, and menu items. Each staff member has a unique ID, name, position, contact number, email, hire date, salary, gender, and status, and they are responsible for serving tables and taking customer orders. Customers also have a unique customer ID, name, email, phone number, gender, and membership level. Inside the restaurant, every table has a table ID, number of guests, serving time, and the staff member assigned to serve it. Customers seated at a table can place orders, and each order includes an order ID, order timestamp, payment method, payment status, order status, and any special notes. An order is placed by one customer and taken by one staff member, although each customer may place multiple orders and each staff member can serve many customers. Orders consist of multiple vegetarian menu items, and each menu item—identified by item ID, name, category, calories, description, and price—can appear in many different orders. These details are stored in the order-item list, where the system tracks the quantity of each item ordered. After finishing their meal, the system generates a bill for the customer, recording the bill ID, order ID, bill date, and total amount. Each order has exactly one bill, and the bill reflects all vegetarian items included in the order.</a:t>
            </a:r>
          </a:p>
        </p:txBody>
      </p:sp>
      <p:sp>
        <p:nvSpPr>
          <p:cNvPr id="16" name="Freeform 16"/>
          <p:cNvSpPr/>
          <p:nvPr/>
        </p:nvSpPr>
        <p:spPr>
          <a:xfrm rot="2921024">
            <a:off x="10595454" y="8026909"/>
            <a:ext cx="2947395" cy="3076029"/>
          </a:xfrm>
          <a:custGeom>
            <a:avLst/>
            <a:gdLst/>
            <a:ahLst/>
            <a:cxnLst/>
            <a:rect l="l" t="t" r="r" b="b"/>
            <a:pathLst>
              <a:path w="2947395" h="3076029">
                <a:moveTo>
                  <a:pt x="0" y="0"/>
                </a:moveTo>
                <a:lnTo>
                  <a:pt x="2947395" y="0"/>
                </a:lnTo>
                <a:lnTo>
                  <a:pt x="2947395" y="3076029"/>
                </a:lnTo>
                <a:lnTo>
                  <a:pt x="0" y="30760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TextBox 17"/>
          <p:cNvSpPr txBox="1"/>
          <p:nvPr/>
        </p:nvSpPr>
        <p:spPr>
          <a:xfrm>
            <a:off x="831307" y="1558110"/>
            <a:ext cx="7640242" cy="678052"/>
          </a:xfrm>
          <a:prstGeom prst="rect">
            <a:avLst/>
          </a:prstGeom>
        </p:spPr>
        <p:txBody>
          <a:bodyPr lIns="0" tIns="0" rIns="0" bIns="0" rtlCol="0" anchor="t">
            <a:spAutoFit/>
          </a:bodyPr>
          <a:lstStyle/>
          <a:p>
            <a:pPr algn="l">
              <a:lnSpc>
                <a:spcPts val="4449"/>
              </a:lnSpc>
            </a:pPr>
            <a:r>
              <a:rPr lang="en-US" sz="4449" b="1">
                <a:solidFill>
                  <a:srgbClr val="FFFFFF"/>
                </a:solidFill>
                <a:latin typeface="อีฟดอวอิ้ง Bold"/>
                <a:ea typeface="อีฟดอวอิ้ง Bold"/>
                <a:cs typeface="อีฟดอวอิ้ง Bold"/>
                <a:sym typeface="อีฟดอวอิ้ง Bold"/>
              </a:rPr>
              <a:t>REQUIREMENTS SPECIFICATION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rot="1351797">
            <a:off x="13461486" y="-1220707"/>
            <a:ext cx="4789292" cy="4842115"/>
          </a:xfrm>
          <a:custGeom>
            <a:avLst/>
            <a:gdLst/>
            <a:ahLst/>
            <a:cxnLst/>
            <a:rect l="l" t="t" r="r" b="b"/>
            <a:pathLst>
              <a:path w="4789292" h="4842115">
                <a:moveTo>
                  <a:pt x="0" y="0"/>
                </a:moveTo>
                <a:lnTo>
                  <a:pt x="4789293" y="0"/>
                </a:lnTo>
                <a:lnTo>
                  <a:pt x="4789293" y="4842115"/>
                </a:lnTo>
                <a:lnTo>
                  <a:pt x="0" y="48421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53254" y="2764596"/>
            <a:ext cx="5435185" cy="5286953"/>
          </a:xfrm>
          <a:custGeom>
            <a:avLst/>
            <a:gdLst/>
            <a:ahLst/>
            <a:cxnLst/>
            <a:rect l="l" t="t" r="r" b="b"/>
            <a:pathLst>
              <a:path w="5435185" h="5286953">
                <a:moveTo>
                  <a:pt x="0" y="0"/>
                </a:moveTo>
                <a:lnTo>
                  <a:pt x="5435186" y="0"/>
                </a:lnTo>
                <a:lnTo>
                  <a:pt x="5435186" y="5286953"/>
                </a:lnTo>
                <a:lnTo>
                  <a:pt x="0" y="5286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630259" y="5738025"/>
            <a:ext cx="6370225" cy="6635651"/>
          </a:xfrm>
          <a:custGeom>
            <a:avLst/>
            <a:gdLst/>
            <a:ahLst/>
            <a:cxnLst/>
            <a:rect l="l" t="t" r="r" b="b"/>
            <a:pathLst>
              <a:path w="6370225" h="6635651">
                <a:moveTo>
                  <a:pt x="0" y="0"/>
                </a:moveTo>
                <a:lnTo>
                  <a:pt x="6370225" y="0"/>
                </a:lnTo>
                <a:lnTo>
                  <a:pt x="6370225" y="6635651"/>
                </a:lnTo>
                <a:lnTo>
                  <a:pt x="0" y="66356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473613" y="7210971"/>
            <a:ext cx="2947395" cy="3076029"/>
          </a:xfrm>
          <a:custGeom>
            <a:avLst/>
            <a:gdLst/>
            <a:ahLst/>
            <a:cxnLst/>
            <a:rect l="l" t="t" r="r" b="b"/>
            <a:pathLst>
              <a:path w="2947395" h="3076029">
                <a:moveTo>
                  <a:pt x="0" y="0"/>
                </a:moveTo>
                <a:lnTo>
                  <a:pt x="2947395" y="0"/>
                </a:lnTo>
                <a:lnTo>
                  <a:pt x="2947395" y="3076029"/>
                </a:lnTo>
                <a:lnTo>
                  <a:pt x="0" y="30760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891956" y="6004094"/>
            <a:ext cx="8643611" cy="4094911"/>
          </a:xfrm>
          <a:custGeom>
            <a:avLst/>
            <a:gdLst/>
            <a:ahLst/>
            <a:cxnLst/>
            <a:rect l="l" t="t" r="r" b="b"/>
            <a:pathLst>
              <a:path w="8643611" h="4094911">
                <a:moveTo>
                  <a:pt x="0" y="0"/>
                </a:moveTo>
                <a:lnTo>
                  <a:pt x="8643612" y="0"/>
                </a:lnTo>
                <a:lnTo>
                  <a:pt x="8643612" y="4094911"/>
                </a:lnTo>
                <a:lnTo>
                  <a:pt x="0" y="4094911"/>
                </a:lnTo>
                <a:lnTo>
                  <a:pt x="0" y="0"/>
                </a:lnTo>
                <a:close/>
              </a:path>
            </a:pathLst>
          </a:custGeom>
          <a:blipFill>
            <a:blip r:embed="rId11"/>
            <a:stretch>
              <a:fillRect/>
            </a:stretch>
          </a:blipFill>
        </p:spPr>
      </p:sp>
      <p:pic>
        <p:nvPicPr>
          <p:cNvPr id="9" name="Picture 8">
            <a:extLst>
              <a:ext uri="{FF2B5EF4-FFF2-40B4-BE49-F238E27FC236}">
                <a16:creationId xmlns:a16="http://schemas.microsoft.com/office/drawing/2014/main" id="{9921980A-703D-127E-2917-9C88F63CB964}"/>
              </a:ext>
            </a:extLst>
          </p:cNvPr>
          <p:cNvPicPr>
            <a:picLocks noChangeAspect="1"/>
          </p:cNvPicPr>
          <p:nvPr/>
        </p:nvPicPr>
        <p:blipFill>
          <a:blip r:embed="rId12"/>
          <a:stretch>
            <a:fillRect/>
          </a:stretch>
        </p:blipFill>
        <p:spPr>
          <a:xfrm>
            <a:off x="890423" y="188366"/>
            <a:ext cx="8650671" cy="55616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9068497" y="466473"/>
            <a:ext cx="8543591" cy="4401538"/>
          </a:xfrm>
          <a:custGeom>
            <a:avLst/>
            <a:gdLst/>
            <a:ahLst/>
            <a:cxnLst/>
            <a:rect l="l" t="t" r="r" b="b"/>
            <a:pathLst>
              <a:path w="8543591" h="4401538">
                <a:moveTo>
                  <a:pt x="0" y="0"/>
                </a:moveTo>
                <a:lnTo>
                  <a:pt x="8543590" y="0"/>
                </a:lnTo>
                <a:lnTo>
                  <a:pt x="8543590" y="4401539"/>
                </a:lnTo>
                <a:lnTo>
                  <a:pt x="0" y="4401539"/>
                </a:lnTo>
                <a:lnTo>
                  <a:pt x="0" y="0"/>
                </a:lnTo>
                <a:close/>
              </a:path>
            </a:pathLst>
          </a:custGeom>
          <a:blipFill>
            <a:blip r:embed="rId3"/>
            <a:stretch>
              <a:fillRect t="-103" b="-103"/>
            </a:stretch>
          </a:blipFill>
        </p:spPr>
      </p:sp>
      <p:sp>
        <p:nvSpPr>
          <p:cNvPr id="4" name="Freeform 4"/>
          <p:cNvSpPr/>
          <p:nvPr/>
        </p:nvSpPr>
        <p:spPr>
          <a:xfrm>
            <a:off x="9068497" y="5143500"/>
            <a:ext cx="8543591" cy="4915191"/>
          </a:xfrm>
          <a:custGeom>
            <a:avLst/>
            <a:gdLst/>
            <a:ahLst/>
            <a:cxnLst/>
            <a:rect l="l" t="t" r="r" b="b"/>
            <a:pathLst>
              <a:path w="8543591" h="4915191">
                <a:moveTo>
                  <a:pt x="0" y="0"/>
                </a:moveTo>
                <a:lnTo>
                  <a:pt x="8543590" y="0"/>
                </a:lnTo>
                <a:lnTo>
                  <a:pt x="8543590" y="4915191"/>
                </a:lnTo>
                <a:lnTo>
                  <a:pt x="0" y="4915191"/>
                </a:lnTo>
                <a:lnTo>
                  <a:pt x="0" y="0"/>
                </a:lnTo>
                <a:close/>
              </a:path>
            </a:pathLst>
          </a:custGeom>
          <a:blipFill>
            <a:blip r:embed="rId4"/>
            <a:stretch>
              <a:fillRect t="-1056" r="-206" b="-1056"/>
            </a:stretch>
          </a:blipFill>
        </p:spPr>
      </p:sp>
      <p:sp>
        <p:nvSpPr>
          <p:cNvPr id="5" name="Freeform 5"/>
          <p:cNvSpPr/>
          <p:nvPr/>
        </p:nvSpPr>
        <p:spPr>
          <a:xfrm rot="-682333">
            <a:off x="264504" y="7778929"/>
            <a:ext cx="2091607" cy="2891100"/>
          </a:xfrm>
          <a:custGeom>
            <a:avLst/>
            <a:gdLst/>
            <a:ahLst/>
            <a:cxnLst/>
            <a:rect l="l" t="t" r="r" b="b"/>
            <a:pathLst>
              <a:path w="2091607" h="2891100">
                <a:moveTo>
                  <a:pt x="0" y="0"/>
                </a:moveTo>
                <a:lnTo>
                  <a:pt x="2091607" y="0"/>
                </a:lnTo>
                <a:lnTo>
                  <a:pt x="2091607" y="2891100"/>
                </a:lnTo>
                <a:lnTo>
                  <a:pt x="0" y="2891100"/>
                </a:lnTo>
                <a:lnTo>
                  <a:pt x="0" y="0"/>
                </a:lnTo>
                <a:close/>
              </a:path>
            </a:pathLst>
          </a:custGeom>
          <a:blipFill>
            <a:blip r:embed="rId5">
              <a:extLst>
                <a:ext uri="{96DAC541-7B7A-43D3-8B79-37D633B846F1}">
                  <asvg:svgBlip xmlns:asvg="http://schemas.microsoft.com/office/drawing/2016/SVG/main" r:embed="rId6"/>
                </a:ext>
              </a:extLst>
            </a:blip>
            <a:stretch>
              <a:fillRect l="-54521" b="-2"/>
            </a:stretch>
          </a:blipFill>
        </p:spPr>
      </p:sp>
      <p:sp>
        <p:nvSpPr>
          <p:cNvPr id="6" name="Freeform 6"/>
          <p:cNvSpPr/>
          <p:nvPr/>
        </p:nvSpPr>
        <p:spPr>
          <a:xfrm>
            <a:off x="-138037" y="19712"/>
            <a:ext cx="2758652" cy="2512881"/>
          </a:xfrm>
          <a:custGeom>
            <a:avLst/>
            <a:gdLst/>
            <a:ahLst/>
            <a:cxnLst/>
            <a:rect l="l" t="t" r="r" b="b"/>
            <a:pathLst>
              <a:path w="2758652" h="2512881">
                <a:moveTo>
                  <a:pt x="0" y="0"/>
                </a:moveTo>
                <a:lnTo>
                  <a:pt x="2758652" y="0"/>
                </a:lnTo>
                <a:lnTo>
                  <a:pt x="2758652" y="2512881"/>
                </a:lnTo>
                <a:lnTo>
                  <a:pt x="0" y="25128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1861245">
            <a:off x="1184913" y="3172858"/>
            <a:ext cx="6035040" cy="4114800"/>
          </a:xfrm>
          <a:custGeom>
            <a:avLst/>
            <a:gdLst/>
            <a:ahLst/>
            <a:cxnLst/>
            <a:rect l="l" t="t" r="r" b="b"/>
            <a:pathLst>
              <a:path w="6035040" h="4114800">
                <a:moveTo>
                  <a:pt x="0" y="0"/>
                </a:moveTo>
                <a:lnTo>
                  <a:pt x="6035040" y="0"/>
                </a:lnTo>
                <a:lnTo>
                  <a:pt x="603504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611356" y="2667242"/>
            <a:ext cx="4952515" cy="4952515"/>
          </a:xfrm>
          <a:custGeom>
            <a:avLst/>
            <a:gdLst/>
            <a:ahLst/>
            <a:cxnLst/>
            <a:rect l="l" t="t" r="r" b="b"/>
            <a:pathLst>
              <a:path w="4952515" h="4952515">
                <a:moveTo>
                  <a:pt x="0" y="0"/>
                </a:moveTo>
                <a:lnTo>
                  <a:pt x="4952516" y="0"/>
                </a:lnTo>
                <a:lnTo>
                  <a:pt x="4952516" y="4952516"/>
                </a:lnTo>
                <a:lnTo>
                  <a:pt x="0" y="49525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475354" y="733684"/>
            <a:ext cx="9782878" cy="4304466"/>
          </a:xfrm>
          <a:custGeom>
            <a:avLst/>
            <a:gdLst/>
            <a:ahLst/>
            <a:cxnLst/>
            <a:rect l="l" t="t" r="r" b="b"/>
            <a:pathLst>
              <a:path w="9782878" h="4304466">
                <a:moveTo>
                  <a:pt x="0" y="0"/>
                </a:moveTo>
                <a:lnTo>
                  <a:pt x="9782879" y="0"/>
                </a:lnTo>
                <a:lnTo>
                  <a:pt x="9782879" y="4304466"/>
                </a:lnTo>
                <a:lnTo>
                  <a:pt x="0" y="4304466"/>
                </a:lnTo>
                <a:lnTo>
                  <a:pt x="0" y="0"/>
                </a:lnTo>
                <a:close/>
              </a:path>
            </a:pathLst>
          </a:custGeom>
          <a:blipFill>
            <a:blip r:embed="rId3"/>
            <a:stretch>
              <a:fillRect/>
            </a:stretch>
          </a:blipFill>
        </p:spPr>
      </p:sp>
      <p:sp>
        <p:nvSpPr>
          <p:cNvPr id="4" name="Freeform 4"/>
          <p:cNvSpPr/>
          <p:nvPr/>
        </p:nvSpPr>
        <p:spPr>
          <a:xfrm>
            <a:off x="475354" y="5493843"/>
            <a:ext cx="9798876" cy="4078782"/>
          </a:xfrm>
          <a:custGeom>
            <a:avLst/>
            <a:gdLst/>
            <a:ahLst/>
            <a:cxnLst/>
            <a:rect l="l" t="t" r="r" b="b"/>
            <a:pathLst>
              <a:path w="9798876" h="4078782">
                <a:moveTo>
                  <a:pt x="0" y="0"/>
                </a:moveTo>
                <a:lnTo>
                  <a:pt x="9798876" y="0"/>
                </a:lnTo>
                <a:lnTo>
                  <a:pt x="9798876" y="4078782"/>
                </a:lnTo>
                <a:lnTo>
                  <a:pt x="0" y="4078782"/>
                </a:lnTo>
                <a:lnTo>
                  <a:pt x="0" y="0"/>
                </a:lnTo>
                <a:close/>
              </a:path>
            </a:pathLst>
          </a:custGeom>
          <a:blipFill>
            <a:blip r:embed="rId4"/>
            <a:stretch>
              <a:fillRect/>
            </a:stretch>
          </a:blipFill>
        </p:spPr>
      </p:sp>
      <p:sp>
        <p:nvSpPr>
          <p:cNvPr id="5" name="Freeform 5"/>
          <p:cNvSpPr/>
          <p:nvPr/>
        </p:nvSpPr>
        <p:spPr>
          <a:xfrm>
            <a:off x="12190367" y="-2289125"/>
            <a:ext cx="6370225" cy="6635651"/>
          </a:xfrm>
          <a:custGeom>
            <a:avLst/>
            <a:gdLst/>
            <a:ahLst/>
            <a:cxnLst/>
            <a:rect l="l" t="t" r="r" b="b"/>
            <a:pathLst>
              <a:path w="6370225" h="6635651">
                <a:moveTo>
                  <a:pt x="0" y="0"/>
                </a:moveTo>
                <a:lnTo>
                  <a:pt x="6370225" y="0"/>
                </a:lnTo>
                <a:lnTo>
                  <a:pt x="6370225" y="6635650"/>
                </a:lnTo>
                <a:lnTo>
                  <a:pt x="0" y="6635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917794" y="-1316894"/>
            <a:ext cx="3920282" cy="4114800"/>
          </a:xfrm>
          <a:custGeom>
            <a:avLst/>
            <a:gdLst/>
            <a:ahLst/>
            <a:cxnLst/>
            <a:rect l="l" t="t" r="r" b="b"/>
            <a:pathLst>
              <a:path w="3920282" h="4114800">
                <a:moveTo>
                  <a:pt x="0" y="0"/>
                </a:moveTo>
                <a:lnTo>
                  <a:pt x="3920282" y="0"/>
                </a:lnTo>
                <a:lnTo>
                  <a:pt x="392028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0892684" y="4449853"/>
            <a:ext cx="4889918" cy="5122772"/>
          </a:xfrm>
          <a:custGeom>
            <a:avLst/>
            <a:gdLst/>
            <a:ahLst/>
            <a:cxnLst/>
            <a:rect l="l" t="t" r="r" b="b"/>
            <a:pathLst>
              <a:path w="4889918" h="5122772">
                <a:moveTo>
                  <a:pt x="0" y="0"/>
                </a:moveTo>
                <a:lnTo>
                  <a:pt x="4889919" y="0"/>
                </a:lnTo>
                <a:lnTo>
                  <a:pt x="4889919" y="5122772"/>
                </a:lnTo>
                <a:lnTo>
                  <a:pt x="0" y="51227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1501274" flipH="1">
            <a:off x="15697899" y="7389233"/>
            <a:ext cx="3122802" cy="3222404"/>
          </a:xfrm>
          <a:custGeom>
            <a:avLst/>
            <a:gdLst/>
            <a:ahLst/>
            <a:cxnLst/>
            <a:rect l="l" t="t" r="r" b="b"/>
            <a:pathLst>
              <a:path w="3122802" h="3222404">
                <a:moveTo>
                  <a:pt x="3122802" y="0"/>
                </a:moveTo>
                <a:lnTo>
                  <a:pt x="0" y="0"/>
                </a:lnTo>
                <a:lnTo>
                  <a:pt x="0" y="3222404"/>
                </a:lnTo>
                <a:lnTo>
                  <a:pt x="3122802" y="3222404"/>
                </a:lnTo>
                <a:lnTo>
                  <a:pt x="3122802"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7614834" y="3145024"/>
            <a:ext cx="9748663" cy="3996952"/>
          </a:xfrm>
          <a:custGeom>
            <a:avLst/>
            <a:gdLst/>
            <a:ahLst/>
            <a:cxnLst/>
            <a:rect l="l" t="t" r="r" b="b"/>
            <a:pathLst>
              <a:path w="9748663" h="3996952">
                <a:moveTo>
                  <a:pt x="0" y="0"/>
                </a:moveTo>
                <a:lnTo>
                  <a:pt x="9748663" y="0"/>
                </a:lnTo>
                <a:lnTo>
                  <a:pt x="9748663" y="3996952"/>
                </a:lnTo>
                <a:lnTo>
                  <a:pt x="0" y="3996952"/>
                </a:lnTo>
                <a:lnTo>
                  <a:pt x="0" y="0"/>
                </a:lnTo>
                <a:close/>
              </a:path>
            </a:pathLst>
          </a:custGeom>
          <a:blipFill>
            <a:blip r:embed="rId3"/>
            <a:stretch>
              <a:fillRect/>
            </a:stretch>
          </a:blipFill>
        </p:spPr>
      </p:sp>
      <p:sp>
        <p:nvSpPr>
          <p:cNvPr id="4" name="Freeform 4"/>
          <p:cNvSpPr/>
          <p:nvPr/>
        </p:nvSpPr>
        <p:spPr>
          <a:xfrm rot="-1386603">
            <a:off x="769971" y="5132526"/>
            <a:ext cx="6067231" cy="4136749"/>
          </a:xfrm>
          <a:custGeom>
            <a:avLst/>
            <a:gdLst/>
            <a:ahLst/>
            <a:cxnLst/>
            <a:rect l="l" t="t" r="r" b="b"/>
            <a:pathLst>
              <a:path w="6067231" h="4136749">
                <a:moveTo>
                  <a:pt x="0" y="0"/>
                </a:moveTo>
                <a:lnTo>
                  <a:pt x="6067231" y="0"/>
                </a:lnTo>
                <a:lnTo>
                  <a:pt x="6067231" y="4136748"/>
                </a:lnTo>
                <a:lnTo>
                  <a:pt x="0" y="4136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8324">
            <a:off x="1523994" y="5061871"/>
            <a:ext cx="4559186" cy="4360240"/>
          </a:xfrm>
          <a:custGeom>
            <a:avLst/>
            <a:gdLst/>
            <a:ahLst/>
            <a:cxnLst/>
            <a:rect l="l" t="t" r="r" b="b"/>
            <a:pathLst>
              <a:path w="4559186" h="4360240">
                <a:moveTo>
                  <a:pt x="0" y="0"/>
                </a:moveTo>
                <a:lnTo>
                  <a:pt x="4559186" y="0"/>
                </a:lnTo>
                <a:lnTo>
                  <a:pt x="4559186" y="4360240"/>
                </a:lnTo>
                <a:lnTo>
                  <a:pt x="0" y="4360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5562377">
            <a:off x="4729779" y="7803602"/>
            <a:ext cx="2734831" cy="2909395"/>
          </a:xfrm>
          <a:custGeom>
            <a:avLst/>
            <a:gdLst/>
            <a:ahLst/>
            <a:cxnLst/>
            <a:rect l="l" t="t" r="r" b="b"/>
            <a:pathLst>
              <a:path w="2734831" h="2909395">
                <a:moveTo>
                  <a:pt x="0" y="0"/>
                </a:moveTo>
                <a:lnTo>
                  <a:pt x="2734832" y="0"/>
                </a:lnTo>
                <a:lnTo>
                  <a:pt x="2734832" y="2909396"/>
                </a:lnTo>
                <a:lnTo>
                  <a:pt x="0" y="29093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182155">
            <a:off x="-485100" y="-632161"/>
            <a:ext cx="5093903" cy="5093903"/>
          </a:xfrm>
          <a:custGeom>
            <a:avLst/>
            <a:gdLst/>
            <a:ahLst/>
            <a:cxnLst/>
            <a:rect l="l" t="t" r="r" b="b"/>
            <a:pathLst>
              <a:path w="5093903" h="5093903">
                <a:moveTo>
                  <a:pt x="0" y="0"/>
                </a:moveTo>
                <a:lnTo>
                  <a:pt x="5093903" y="0"/>
                </a:lnTo>
                <a:lnTo>
                  <a:pt x="5093903" y="5093903"/>
                </a:lnTo>
                <a:lnTo>
                  <a:pt x="0" y="50939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490978" y="392136"/>
            <a:ext cx="3317210" cy="3378639"/>
          </a:xfrm>
          <a:custGeom>
            <a:avLst/>
            <a:gdLst/>
            <a:ahLst/>
            <a:cxnLst/>
            <a:rect l="l" t="t" r="r" b="b"/>
            <a:pathLst>
              <a:path w="3317210" h="3378639">
                <a:moveTo>
                  <a:pt x="0" y="0"/>
                </a:moveTo>
                <a:lnTo>
                  <a:pt x="3317209" y="0"/>
                </a:lnTo>
                <a:lnTo>
                  <a:pt x="3317209" y="3378639"/>
                </a:lnTo>
                <a:lnTo>
                  <a:pt x="0" y="33786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grpSp>
        <p:nvGrpSpPr>
          <p:cNvPr id="3" name="Group 3"/>
          <p:cNvGrpSpPr/>
          <p:nvPr/>
        </p:nvGrpSpPr>
        <p:grpSpPr>
          <a:xfrm>
            <a:off x="226997" y="1099334"/>
            <a:ext cx="11268352" cy="8935971"/>
            <a:chOff x="0" y="0"/>
            <a:chExt cx="2967796" cy="2353507"/>
          </a:xfrm>
        </p:grpSpPr>
        <p:sp>
          <p:nvSpPr>
            <p:cNvPr id="4" name="Freeform 4"/>
            <p:cNvSpPr/>
            <p:nvPr/>
          </p:nvSpPr>
          <p:spPr>
            <a:xfrm>
              <a:off x="0" y="0"/>
              <a:ext cx="2967796" cy="2353507"/>
            </a:xfrm>
            <a:custGeom>
              <a:avLst/>
              <a:gdLst/>
              <a:ahLst/>
              <a:cxnLst/>
              <a:rect l="l" t="t" r="r" b="b"/>
              <a:pathLst>
                <a:path w="2967796" h="2353507">
                  <a:moveTo>
                    <a:pt x="35040" y="0"/>
                  </a:moveTo>
                  <a:lnTo>
                    <a:pt x="2932757" y="0"/>
                  </a:lnTo>
                  <a:cubicBezTo>
                    <a:pt x="2942050" y="0"/>
                    <a:pt x="2950962" y="3692"/>
                    <a:pt x="2957534" y="10263"/>
                  </a:cubicBezTo>
                  <a:cubicBezTo>
                    <a:pt x="2964105" y="16834"/>
                    <a:pt x="2967796" y="25746"/>
                    <a:pt x="2967796" y="35040"/>
                  </a:cubicBezTo>
                  <a:lnTo>
                    <a:pt x="2967796" y="2318467"/>
                  </a:lnTo>
                  <a:cubicBezTo>
                    <a:pt x="2967796" y="2337819"/>
                    <a:pt x="2952109" y="2353507"/>
                    <a:pt x="2932757" y="2353507"/>
                  </a:cubicBezTo>
                  <a:lnTo>
                    <a:pt x="35040" y="2353507"/>
                  </a:lnTo>
                  <a:cubicBezTo>
                    <a:pt x="25746" y="2353507"/>
                    <a:pt x="16834" y="2349815"/>
                    <a:pt x="10263" y="2343244"/>
                  </a:cubicBezTo>
                  <a:cubicBezTo>
                    <a:pt x="3692" y="2336673"/>
                    <a:pt x="0" y="2327760"/>
                    <a:pt x="0" y="2318467"/>
                  </a:cubicBezTo>
                  <a:lnTo>
                    <a:pt x="0" y="35040"/>
                  </a:lnTo>
                  <a:cubicBezTo>
                    <a:pt x="0" y="25746"/>
                    <a:pt x="3692" y="16834"/>
                    <a:pt x="10263" y="10263"/>
                  </a:cubicBezTo>
                  <a:cubicBezTo>
                    <a:pt x="16834" y="3692"/>
                    <a:pt x="25746" y="0"/>
                    <a:pt x="35040" y="0"/>
                  </a:cubicBezTo>
                  <a:close/>
                </a:path>
              </a:pathLst>
            </a:custGeom>
            <a:solidFill>
              <a:srgbClr val="99A146"/>
            </a:solidFill>
          </p:spPr>
        </p:sp>
        <p:sp>
          <p:nvSpPr>
            <p:cNvPr id="5" name="TextBox 5"/>
            <p:cNvSpPr txBox="1"/>
            <p:nvPr/>
          </p:nvSpPr>
          <p:spPr>
            <a:xfrm>
              <a:off x="0" y="-38100"/>
              <a:ext cx="2967796" cy="239160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348662" y="304634"/>
            <a:ext cx="9025022" cy="934073"/>
            <a:chOff x="0" y="0"/>
            <a:chExt cx="2376960" cy="246011"/>
          </a:xfrm>
        </p:grpSpPr>
        <p:sp>
          <p:nvSpPr>
            <p:cNvPr id="7" name="Freeform 7"/>
            <p:cNvSpPr/>
            <p:nvPr/>
          </p:nvSpPr>
          <p:spPr>
            <a:xfrm>
              <a:off x="0" y="0"/>
              <a:ext cx="2376960" cy="246011"/>
            </a:xfrm>
            <a:custGeom>
              <a:avLst/>
              <a:gdLst/>
              <a:ahLst/>
              <a:cxnLst/>
              <a:rect l="l" t="t" r="r" b="b"/>
              <a:pathLst>
                <a:path w="2376960" h="246011">
                  <a:moveTo>
                    <a:pt x="43749" y="0"/>
                  </a:moveTo>
                  <a:lnTo>
                    <a:pt x="2333211" y="0"/>
                  </a:lnTo>
                  <a:cubicBezTo>
                    <a:pt x="2344814" y="0"/>
                    <a:pt x="2355942" y="4609"/>
                    <a:pt x="2364147" y="12814"/>
                  </a:cubicBezTo>
                  <a:cubicBezTo>
                    <a:pt x="2372351" y="21018"/>
                    <a:pt x="2376960" y="32146"/>
                    <a:pt x="2376960" y="43749"/>
                  </a:cubicBezTo>
                  <a:lnTo>
                    <a:pt x="2376960" y="202262"/>
                  </a:lnTo>
                  <a:cubicBezTo>
                    <a:pt x="2376960" y="213865"/>
                    <a:pt x="2372351" y="224993"/>
                    <a:pt x="2364147" y="233197"/>
                  </a:cubicBezTo>
                  <a:cubicBezTo>
                    <a:pt x="2355942" y="241402"/>
                    <a:pt x="2344814" y="246011"/>
                    <a:pt x="2333211" y="246011"/>
                  </a:cubicBezTo>
                  <a:lnTo>
                    <a:pt x="43749" y="246011"/>
                  </a:lnTo>
                  <a:cubicBezTo>
                    <a:pt x="32146" y="246011"/>
                    <a:pt x="21018" y="241402"/>
                    <a:pt x="12814" y="233197"/>
                  </a:cubicBezTo>
                  <a:cubicBezTo>
                    <a:pt x="4609" y="224993"/>
                    <a:pt x="0" y="213865"/>
                    <a:pt x="0" y="202262"/>
                  </a:cubicBezTo>
                  <a:lnTo>
                    <a:pt x="0" y="43749"/>
                  </a:lnTo>
                  <a:cubicBezTo>
                    <a:pt x="0" y="32146"/>
                    <a:pt x="4609" y="21018"/>
                    <a:pt x="12814" y="12814"/>
                  </a:cubicBezTo>
                  <a:cubicBezTo>
                    <a:pt x="21018" y="4609"/>
                    <a:pt x="32146" y="0"/>
                    <a:pt x="43749" y="0"/>
                  </a:cubicBezTo>
                  <a:close/>
                </a:path>
              </a:pathLst>
            </a:custGeom>
            <a:solidFill>
              <a:srgbClr val="526C3F"/>
            </a:solidFill>
          </p:spPr>
        </p:sp>
        <p:sp>
          <p:nvSpPr>
            <p:cNvPr id="8" name="TextBox 8"/>
            <p:cNvSpPr txBox="1"/>
            <p:nvPr/>
          </p:nvSpPr>
          <p:spPr>
            <a:xfrm>
              <a:off x="0" y="-38100"/>
              <a:ext cx="2376960" cy="28411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773675">
            <a:off x="13650437" y="-963763"/>
            <a:ext cx="7142948" cy="4870192"/>
          </a:xfrm>
          <a:custGeom>
            <a:avLst/>
            <a:gdLst/>
            <a:ahLst/>
            <a:cxnLst/>
            <a:rect l="l" t="t" r="r" b="b"/>
            <a:pathLst>
              <a:path w="7142948" h="4870192">
                <a:moveTo>
                  <a:pt x="0" y="0"/>
                </a:moveTo>
                <a:lnTo>
                  <a:pt x="7142948" y="0"/>
                </a:lnTo>
                <a:lnTo>
                  <a:pt x="7142948" y="4870192"/>
                </a:lnTo>
                <a:lnTo>
                  <a:pt x="0" y="4870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4392158" y="-1699359"/>
            <a:ext cx="5449416" cy="5300796"/>
          </a:xfrm>
          <a:custGeom>
            <a:avLst/>
            <a:gdLst/>
            <a:ahLst/>
            <a:cxnLst/>
            <a:rect l="l" t="t" r="r" b="b"/>
            <a:pathLst>
              <a:path w="5449416" h="5300796">
                <a:moveTo>
                  <a:pt x="0" y="0"/>
                </a:moveTo>
                <a:lnTo>
                  <a:pt x="5449417" y="0"/>
                </a:lnTo>
                <a:lnTo>
                  <a:pt x="5449417" y="5300796"/>
                </a:lnTo>
                <a:lnTo>
                  <a:pt x="0" y="5300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flipV="1">
            <a:off x="15690105" y="7188917"/>
            <a:ext cx="3507921" cy="3195397"/>
          </a:xfrm>
          <a:custGeom>
            <a:avLst/>
            <a:gdLst/>
            <a:ahLst/>
            <a:cxnLst/>
            <a:rect l="l" t="t" r="r" b="b"/>
            <a:pathLst>
              <a:path w="3507921" h="3195397">
                <a:moveTo>
                  <a:pt x="0" y="3195397"/>
                </a:moveTo>
                <a:lnTo>
                  <a:pt x="3507921" y="3195397"/>
                </a:lnTo>
                <a:lnTo>
                  <a:pt x="3507921" y="0"/>
                </a:lnTo>
                <a:lnTo>
                  <a:pt x="0" y="0"/>
                </a:lnTo>
                <a:lnTo>
                  <a:pt x="0" y="3195397"/>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827832" y="1515176"/>
            <a:ext cx="9928682" cy="8104287"/>
          </a:xfrm>
          <a:custGeom>
            <a:avLst/>
            <a:gdLst/>
            <a:ahLst/>
            <a:cxnLst/>
            <a:rect l="l" t="t" r="r" b="b"/>
            <a:pathLst>
              <a:path w="9928682" h="8104287">
                <a:moveTo>
                  <a:pt x="0" y="0"/>
                </a:moveTo>
                <a:lnTo>
                  <a:pt x="9928682" y="0"/>
                </a:lnTo>
                <a:lnTo>
                  <a:pt x="9928682" y="8104287"/>
                </a:lnTo>
                <a:lnTo>
                  <a:pt x="0" y="8104287"/>
                </a:lnTo>
                <a:lnTo>
                  <a:pt x="0" y="0"/>
                </a:lnTo>
                <a:close/>
              </a:path>
            </a:pathLst>
          </a:custGeom>
          <a:blipFill>
            <a:blip r:embed="rId9"/>
            <a:stretch>
              <a:fillRect/>
            </a:stretch>
          </a:blipFill>
        </p:spPr>
      </p:sp>
      <p:sp>
        <p:nvSpPr>
          <p:cNvPr id="13" name="TextBox 13"/>
          <p:cNvSpPr txBox="1"/>
          <p:nvPr/>
        </p:nvSpPr>
        <p:spPr>
          <a:xfrm>
            <a:off x="1882998" y="419245"/>
            <a:ext cx="7818350" cy="695325"/>
          </a:xfrm>
          <a:prstGeom prst="rect">
            <a:avLst/>
          </a:prstGeom>
        </p:spPr>
        <p:txBody>
          <a:bodyPr lIns="0" tIns="0" rIns="0" bIns="0" rtlCol="0" anchor="t">
            <a:spAutoFit/>
          </a:bodyPr>
          <a:lstStyle/>
          <a:p>
            <a:pPr algn="ctr">
              <a:lnSpc>
                <a:spcPts val="4500"/>
              </a:lnSpc>
            </a:pPr>
            <a:r>
              <a:rPr lang="en-US" sz="4500" b="1">
                <a:solidFill>
                  <a:srgbClr val="FFFFFF"/>
                </a:solidFill>
                <a:latin typeface="อีฟดอวอิ้ง Bold"/>
                <a:ea typeface="อีฟดอวอิ้ง Bold"/>
                <a:cs typeface="อีฟดอวอิ้ง Bold"/>
                <a:sym typeface="อีฟดอวอิ้ง Bold"/>
              </a:rPr>
              <a:t>CONCEPTUAL ER DIAGRAM(ERD)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13663989" y="574373"/>
            <a:ext cx="8092155" cy="5944056"/>
          </a:xfrm>
          <a:custGeom>
            <a:avLst/>
            <a:gdLst/>
            <a:ahLst/>
            <a:cxnLst/>
            <a:rect l="l" t="t" r="r" b="b"/>
            <a:pathLst>
              <a:path w="8092155" h="5944056">
                <a:moveTo>
                  <a:pt x="0" y="0"/>
                </a:moveTo>
                <a:lnTo>
                  <a:pt x="8092156" y="0"/>
                </a:lnTo>
                <a:lnTo>
                  <a:pt x="8092156" y="5944056"/>
                </a:lnTo>
                <a:lnTo>
                  <a:pt x="0" y="5944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359578" y="295410"/>
            <a:ext cx="5799444" cy="5831251"/>
          </a:xfrm>
          <a:custGeom>
            <a:avLst/>
            <a:gdLst/>
            <a:ahLst/>
            <a:cxnLst/>
            <a:rect l="l" t="t" r="r" b="b"/>
            <a:pathLst>
              <a:path w="5799444" h="5831251">
                <a:moveTo>
                  <a:pt x="0" y="0"/>
                </a:moveTo>
                <a:lnTo>
                  <a:pt x="5799444" y="0"/>
                </a:lnTo>
                <a:lnTo>
                  <a:pt x="5799444" y="5831251"/>
                </a:lnTo>
                <a:lnTo>
                  <a:pt x="0" y="58312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466651">
            <a:off x="16485731" y="7200900"/>
            <a:ext cx="2033276" cy="4114800"/>
          </a:xfrm>
          <a:custGeom>
            <a:avLst/>
            <a:gdLst/>
            <a:ahLst/>
            <a:cxnLst/>
            <a:rect l="l" t="t" r="r" b="b"/>
            <a:pathLst>
              <a:path w="2033276" h="4114800">
                <a:moveTo>
                  <a:pt x="0" y="0"/>
                </a:moveTo>
                <a:lnTo>
                  <a:pt x="2033276" y="0"/>
                </a:lnTo>
                <a:lnTo>
                  <a:pt x="203327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55434" r="-33691"/>
            </a:stretch>
          </a:blipFill>
        </p:spPr>
      </p:sp>
      <p:sp>
        <p:nvSpPr>
          <p:cNvPr id="6" name="Freeform 6"/>
          <p:cNvSpPr/>
          <p:nvPr/>
        </p:nvSpPr>
        <p:spPr>
          <a:xfrm rot="-10800000" flipH="1">
            <a:off x="12603780" y="8118744"/>
            <a:ext cx="2758652" cy="2512881"/>
          </a:xfrm>
          <a:custGeom>
            <a:avLst/>
            <a:gdLst/>
            <a:ahLst/>
            <a:cxnLst/>
            <a:rect l="l" t="t" r="r" b="b"/>
            <a:pathLst>
              <a:path w="2758652" h="2512881">
                <a:moveTo>
                  <a:pt x="2758652" y="0"/>
                </a:moveTo>
                <a:lnTo>
                  <a:pt x="0" y="0"/>
                </a:lnTo>
                <a:lnTo>
                  <a:pt x="0" y="2512881"/>
                </a:lnTo>
                <a:lnTo>
                  <a:pt x="2758652" y="2512881"/>
                </a:lnTo>
                <a:lnTo>
                  <a:pt x="2758652"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7" name="Group 7"/>
          <p:cNvGrpSpPr/>
          <p:nvPr/>
        </p:nvGrpSpPr>
        <p:grpSpPr>
          <a:xfrm>
            <a:off x="813275" y="1392981"/>
            <a:ext cx="11627004" cy="8386422"/>
            <a:chOff x="0" y="0"/>
            <a:chExt cx="3062256" cy="2208770"/>
          </a:xfrm>
        </p:grpSpPr>
        <p:sp>
          <p:nvSpPr>
            <p:cNvPr id="8" name="Freeform 8"/>
            <p:cNvSpPr/>
            <p:nvPr/>
          </p:nvSpPr>
          <p:spPr>
            <a:xfrm>
              <a:off x="0" y="0"/>
              <a:ext cx="3062256" cy="2208770"/>
            </a:xfrm>
            <a:custGeom>
              <a:avLst/>
              <a:gdLst/>
              <a:ahLst/>
              <a:cxnLst/>
              <a:rect l="l" t="t" r="r" b="b"/>
              <a:pathLst>
                <a:path w="3062256" h="2208770">
                  <a:moveTo>
                    <a:pt x="33959" y="0"/>
                  </a:moveTo>
                  <a:lnTo>
                    <a:pt x="3028297" y="0"/>
                  </a:lnTo>
                  <a:cubicBezTo>
                    <a:pt x="3037304" y="0"/>
                    <a:pt x="3045941" y="3578"/>
                    <a:pt x="3052310" y="9946"/>
                  </a:cubicBezTo>
                  <a:cubicBezTo>
                    <a:pt x="3058678" y="16315"/>
                    <a:pt x="3062256" y="24952"/>
                    <a:pt x="3062256" y="33959"/>
                  </a:cubicBezTo>
                  <a:lnTo>
                    <a:pt x="3062256" y="2174811"/>
                  </a:lnTo>
                  <a:cubicBezTo>
                    <a:pt x="3062256" y="2183817"/>
                    <a:pt x="3058678" y="2192455"/>
                    <a:pt x="3052310" y="2198823"/>
                  </a:cubicBezTo>
                  <a:cubicBezTo>
                    <a:pt x="3045941" y="2205192"/>
                    <a:pt x="3037304" y="2208770"/>
                    <a:pt x="3028297" y="2208770"/>
                  </a:cubicBezTo>
                  <a:lnTo>
                    <a:pt x="33959" y="2208770"/>
                  </a:lnTo>
                  <a:cubicBezTo>
                    <a:pt x="24952" y="2208770"/>
                    <a:pt x="16315" y="2205192"/>
                    <a:pt x="9946" y="2198823"/>
                  </a:cubicBezTo>
                  <a:cubicBezTo>
                    <a:pt x="3578" y="2192455"/>
                    <a:pt x="0" y="2183817"/>
                    <a:pt x="0" y="2174811"/>
                  </a:cubicBezTo>
                  <a:lnTo>
                    <a:pt x="0" y="33959"/>
                  </a:lnTo>
                  <a:cubicBezTo>
                    <a:pt x="0" y="24952"/>
                    <a:pt x="3578" y="16315"/>
                    <a:pt x="9946" y="9946"/>
                  </a:cubicBezTo>
                  <a:cubicBezTo>
                    <a:pt x="16315" y="3578"/>
                    <a:pt x="24952" y="0"/>
                    <a:pt x="33959" y="0"/>
                  </a:cubicBezTo>
                  <a:close/>
                </a:path>
              </a:pathLst>
            </a:custGeom>
            <a:solidFill>
              <a:srgbClr val="99A146"/>
            </a:solidFill>
          </p:spPr>
        </p:sp>
        <p:sp>
          <p:nvSpPr>
            <p:cNvPr id="9" name="TextBox 9"/>
            <p:cNvSpPr txBox="1"/>
            <p:nvPr/>
          </p:nvSpPr>
          <p:spPr>
            <a:xfrm>
              <a:off x="0" y="-38100"/>
              <a:ext cx="3062256" cy="224687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114266" y="574373"/>
            <a:ext cx="9025022" cy="753098"/>
            <a:chOff x="0" y="0"/>
            <a:chExt cx="2376960" cy="198347"/>
          </a:xfrm>
        </p:grpSpPr>
        <p:sp>
          <p:nvSpPr>
            <p:cNvPr id="11" name="Freeform 11"/>
            <p:cNvSpPr/>
            <p:nvPr/>
          </p:nvSpPr>
          <p:spPr>
            <a:xfrm>
              <a:off x="0" y="0"/>
              <a:ext cx="2376960" cy="198347"/>
            </a:xfrm>
            <a:custGeom>
              <a:avLst/>
              <a:gdLst/>
              <a:ahLst/>
              <a:cxnLst/>
              <a:rect l="l" t="t" r="r" b="b"/>
              <a:pathLst>
                <a:path w="2376960" h="198347">
                  <a:moveTo>
                    <a:pt x="43749" y="0"/>
                  </a:moveTo>
                  <a:lnTo>
                    <a:pt x="2333211" y="0"/>
                  </a:lnTo>
                  <a:cubicBezTo>
                    <a:pt x="2344814" y="0"/>
                    <a:pt x="2355942" y="4609"/>
                    <a:pt x="2364147" y="12814"/>
                  </a:cubicBezTo>
                  <a:cubicBezTo>
                    <a:pt x="2372351" y="21018"/>
                    <a:pt x="2376960" y="32146"/>
                    <a:pt x="2376960" y="43749"/>
                  </a:cubicBezTo>
                  <a:lnTo>
                    <a:pt x="2376960" y="154598"/>
                  </a:lnTo>
                  <a:cubicBezTo>
                    <a:pt x="2376960" y="166201"/>
                    <a:pt x="2372351" y="177328"/>
                    <a:pt x="2364147" y="185533"/>
                  </a:cubicBezTo>
                  <a:cubicBezTo>
                    <a:pt x="2355942" y="193737"/>
                    <a:pt x="2344814" y="198347"/>
                    <a:pt x="2333211" y="198347"/>
                  </a:cubicBezTo>
                  <a:lnTo>
                    <a:pt x="43749" y="198347"/>
                  </a:lnTo>
                  <a:cubicBezTo>
                    <a:pt x="32146" y="198347"/>
                    <a:pt x="21018" y="193737"/>
                    <a:pt x="12814" y="185533"/>
                  </a:cubicBezTo>
                  <a:cubicBezTo>
                    <a:pt x="4609" y="177328"/>
                    <a:pt x="0" y="166201"/>
                    <a:pt x="0" y="154598"/>
                  </a:cubicBezTo>
                  <a:lnTo>
                    <a:pt x="0" y="43749"/>
                  </a:lnTo>
                  <a:cubicBezTo>
                    <a:pt x="0" y="32146"/>
                    <a:pt x="4609" y="21018"/>
                    <a:pt x="12814" y="12814"/>
                  </a:cubicBezTo>
                  <a:cubicBezTo>
                    <a:pt x="21018" y="4609"/>
                    <a:pt x="32146" y="0"/>
                    <a:pt x="43749" y="0"/>
                  </a:cubicBezTo>
                  <a:close/>
                </a:path>
              </a:pathLst>
            </a:custGeom>
            <a:solidFill>
              <a:srgbClr val="526C3F"/>
            </a:solidFill>
          </p:spPr>
        </p:sp>
        <p:sp>
          <p:nvSpPr>
            <p:cNvPr id="12" name="TextBox 12"/>
            <p:cNvSpPr txBox="1"/>
            <p:nvPr/>
          </p:nvSpPr>
          <p:spPr>
            <a:xfrm>
              <a:off x="0" y="-38100"/>
              <a:ext cx="2376960" cy="236447"/>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133475" y="1746996"/>
            <a:ext cx="10617443" cy="7737462"/>
          </a:xfrm>
          <a:custGeom>
            <a:avLst/>
            <a:gdLst/>
            <a:ahLst/>
            <a:cxnLst/>
            <a:rect l="l" t="t" r="r" b="b"/>
            <a:pathLst>
              <a:path w="10617443" h="7737462">
                <a:moveTo>
                  <a:pt x="0" y="0"/>
                </a:moveTo>
                <a:lnTo>
                  <a:pt x="10617443" y="0"/>
                </a:lnTo>
                <a:lnTo>
                  <a:pt x="10617443" y="7737462"/>
                </a:lnTo>
                <a:lnTo>
                  <a:pt x="0" y="7737462"/>
                </a:lnTo>
                <a:lnTo>
                  <a:pt x="0" y="0"/>
                </a:lnTo>
                <a:close/>
              </a:path>
            </a:pathLst>
          </a:custGeom>
          <a:blipFill>
            <a:blip r:embed="rId11"/>
            <a:stretch>
              <a:fillRect/>
            </a:stretch>
          </a:blipFill>
        </p:spPr>
      </p:sp>
      <p:sp>
        <p:nvSpPr>
          <p:cNvPr id="14" name="TextBox 14"/>
          <p:cNvSpPr txBox="1"/>
          <p:nvPr/>
        </p:nvSpPr>
        <p:spPr>
          <a:xfrm>
            <a:off x="3157413" y="677886"/>
            <a:ext cx="6938727" cy="1778931"/>
          </a:xfrm>
          <a:prstGeom prst="rect">
            <a:avLst/>
          </a:prstGeom>
        </p:spPr>
        <p:txBody>
          <a:bodyPr lIns="0" tIns="0" rIns="0" bIns="0" rtlCol="0" anchor="t">
            <a:spAutoFit/>
          </a:bodyPr>
          <a:lstStyle/>
          <a:p>
            <a:pPr algn="l">
              <a:lnSpc>
                <a:spcPts val="4573"/>
              </a:lnSpc>
            </a:pPr>
            <a:r>
              <a:rPr lang="en-US" sz="4573" b="1">
                <a:solidFill>
                  <a:srgbClr val="FFFFFF"/>
                </a:solidFill>
                <a:latin typeface="อีฟดอวอิ้ง Bold"/>
                <a:ea typeface="อีฟดอวอิ้ง Bold"/>
                <a:cs typeface="อีฟดอวอิ้ง Bold"/>
                <a:sym typeface="อีฟดอวอิ้ง Bold"/>
              </a:rPr>
              <a:t>LOGICAL ER DIAGRAM(ERD)</a:t>
            </a:r>
          </a:p>
          <a:p>
            <a:pPr algn="l">
              <a:lnSpc>
                <a:spcPts val="8160"/>
              </a:lnSpc>
            </a:pPr>
            <a:endParaRPr lang="en-US" sz="4573" b="1">
              <a:solidFill>
                <a:srgbClr val="FFFFFF"/>
              </a:solidFill>
              <a:latin typeface="อีฟดอวอิ้ง Bold"/>
              <a:ea typeface="อีฟดอวอิ้ง Bold"/>
              <a:cs typeface="อีฟดอวอิ้ง Bold"/>
              <a:sym typeface="อีฟดอวอิ้ง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241874" y="1470943"/>
            <a:ext cx="10591207" cy="4593936"/>
          </a:xfrm>
          <a:custGeom>
            <a:avLst/>
            <a:gdLst/>
            <a:ahLst/>
            <a:cxnLst/>
            <a:rect l="l" t="t" r="r" b="b"/>
            <a:pathLst>
              <a:path w="10591207" h="4593936">
                <a:moveTo>
                  <a:pt x="0" y="0"/>
                </a:moveTo>
                <a:lnTo>
                  <a:pt x="10591206" y="0"/>
                </a:lnTo>
                <a:lnTo>
                  <a:pt x="10591206" y="4593936"/>
                </a:lnTo>
                <a:lnTo>
                  <a:pt x="0" y="4593936"/>
                </a:lnTo>
                <a:lnTo>
                  <a:pt x="0" y="0"/>
                </a:lnTo>
                <a:close/>
              </a:path>
            </a:pathLst>
          </a:custGeom>
          <a:blipFill>
            <a:blip r:embed="rId3"/>
            <a:stretch>
              <a:fillRect/>
            </a:stretch>
          </a:blipFill>
        </p:spPr>
      </p:sp>
      <p:sp>
        <p:nvSpPr>
          <p:cNvPr id="4" name="Freeform 4"/>
          <p:cNvSpPr/>
          <p:nvPr/>
        </p:nvSpPr>
        <p:spPr>
          <a:xfrm>
            <a:off x="9613297" y="6437111"/>
            <a:ext cx="8411622" cy="3586146"/>
          </a:xfrm>
          <a:custGeom>
            <a:avLst/>
            <a:gdLst/>
            <a:ahLst/>
            <a:cxnLst/>
            <a:rect l="l" t="t" r="r" b="b"/>
            <a:pathLst>
              <a:path w="8411622" h="3586146">
                <a:moveTo>
                  <a:pt x="0" y="0"/>
                </a:moveTo>
                <a:lnTo>
                  <a:pt x="8411622" y="0"/>
                </a:lnTo>
                <a:lnTo>
                  <a:pt x="8411622" y="3586146"/>
                </a:lnTo>
                <a:lnTo>
                  <a:pt x="0" y="3586146"/>
                </a:lnTo>
                <a:lnTo>
                  <a:pt x="0" y="0"/>
                </a:lnTo>
                <a:close/>
              </a:path>
            </a:pathLst>
          </a:custGeom>
          <a:blipFill>
            <a:blip r:embed="rId4"/>
            <a:stretch>
              <a:fillRect/>
            </a:stretch>
          </a:blipFill>
        </p:spPr>
      </p:sp>
      <p:sp>
        <p:nvSpPr>
          <p:cNvPr id="5" name="TextBox 5"/>
          <p:cNvSpPr txBox="1"/>
          <p:nvPr/>
        </p:nvSpPr>
        <p:spPr>
          <a:xfrm>
            <a:off x="2670750" y="690562"/>
            <a:ext cx="5733455" cy="56197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Get all active staff who are Chefs</a:t>
            </a:r>
          </a:p>
        </p:txBody>
      </p:sp>
      <p:sp>
        <p:nvSpPr>
          <p:cNvPr id="6" name="TextBox 6"/>
          <p:cNvSpPr txBox="1"/>
          <p:nvPr/>
        </p:nvSpPr>
        <p:spPr>
          <a:xfrm>
            <a:off x="10833080" y="5227648"/>
            <a:ext cx="6434543" cy="10858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อีฟดอวอิ้ง"/>
                <a:ea typeface="อีฟดอวอิ้ง"/>
                <a:cs typeface="อีฟดอวอิ้ง"/>
                <a:sym typeface="อีฟดอวอิ้ง"/>
              </a:rPr>
              <a:t>Get all menu items that are Main Course and cost more than 4 OMR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Bite</dc:title>
  <cp:revision>7</cp:revision>
  <dcterms:created xsi:type="dcterms:W3CDTF">2006-08-16T00:00:00Z</dcterms:created>
  <dcterms:modified xsi:type="dcterms:W3CDTF">2025-11-16T17:56:03Z</dcterms:modified>
  <dc:identifier>DAG4aKU4-fQ</dc:identifier>
</cp:coreProperties>
</file>